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ruppo" charset="1" panose="02000604060000020004"/>
      <p:regular r:id="rId10"/>
    </p:embeddedFont>
    <p:embeddedFont>
      <p:font typeface="Cosmic Octo Bold" charset="1" panose="00000800000000000000"/>
      <p:regular r:id="rId11"/>
    </p:embeddedFont>
    <p:embeddedFont>
      <p:font typeface="Cosmic Octo Medium" charset="1" panose="00000600000000000000"/>
      <p:regular r:id="rId12"/>
    </p:embeddedFont>
    <p:embeddedFont>
      <p:font typeface="Cosmic Octo Heavy" charset="1" panose="00000A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FwCLuuosM.mp4" Type="http://schemas.openxmlformats.org/officeDocument/2006/relationships/video"/><Relationship Id="rId4" Target="../media/VAFwCLuuosM.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wBgis6AY.mp4" Type="http://schemas.openxmlformats.org/officeDocument/2006/relationships/video"/><Relationship Id="rId4" Target="../media/VAFwBgis6AY.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https://threejs.org/docs/index.html#api/en/renderers/WebGLCubeRenderTarget" TargetMode="External" Type="http://schemas.openxmlformats.org/officeDocument/2006/relationships/hyperlink"/><Relationship Id="rId3" Target="../media/image7.png" Type="http://schemas.openxmlformats.org/officeDocument/2006/relationships/image"/><Relationship Id="rId4"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https://threejs.org/docs/index.html#api/en/cameras/CubeCamera.renderTarget" TargetMode="External" Type="http://schemas.openxmlformats.org/officeDocument/2006/relationships/hyperlink"/><Relationship Id="rId3" Target="https://threejs.org/docs/index.html#api/en/renderers/WebGLCubeRenderTarget" TargetMode="External" Type="http://schemas.openxmlformats.org/officeDocument/2006/relationships/hyperlink"/><Relationship Id="rId4" Target="../media/image27.png" Type="http://schemas.openxmlformats.org/officeDocument/2006/relationships/image"/><Relationship Id="rId5" Target="../media/image2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https://threejs.org/docs/index.html#api/en/cameras/OrthographicCamera.zoom" TargetMode="External" Type="http://schemas.openxmlformats.org/officeDocument/2006/relationships/hyperlink"/><Relationship Id="rId11" Target="../media/image21.png" Type="http://schemas.openxmlformats.org/officeDocument/2006/relationships/image"/><Relationship Id="rId12" Target="../media/image22.svg" Type="http://schemas.openxmlformats.org/officeDocument/2006/relationships/image"/><Relationship Id="rId2" Target="https://threejs.org/docs/index.html#api/en/cameras/OrthographicCamera.bottom" TargetMode="External" Type="http://schemas.openxmlformats.org/officeDocument/2006/relationships/hyperlink"/><Relationship Id="rId3" Target="https://threejs.org/docs/index.html#api/en/cameras/OrthographicCamera.far" TargetMode="External" Type="http://schemas.openxmlformats.org/officeDocument/2006/relationships/hyperlink"/><Relationship Id="rId4" Target="https://threejs.org/docs/index.html#api/en/cameras/OrthographicCamera.isOrthographicCamera" TargetMode="External" Type="http://schemas.openxmlformats.org/officeDocument/2006/relationships/hyperlink"/><Relationship Id="rId5" Target="https://threejs.org/docs/index.html#api/en/cameras/OrthographicCamera.left" TargetMode="External" Type="http://schemas.openxmlformats.org/officeDocument/2006/relationships/hyperlink"/><Relationship Id="rId6" Target="https://threejs.org/docs/index.html#api/en/cameras/OrthographicCamera.near" TargetMode="External" Type="http://schemas.openxmlformats.org/officeDocument/2006/relationships/hyperlink"/><Relationship Id="rId7" Target="https://threejs.org/docs/index.html#api/en/cameras/OrthographicCamera.right" TargetMode="External" Type="http://schemas.openxmlformats.org/officeDocument/2006/relationships/hyperlink"/><Relationship Id="rId8" Target="https://threejs.org/docs/index.html#api/en/cameras/OrthographicCamera.top" TargetMode="External" Type="http://schemas.openxmlformats.org/officeDocument/2006/relationships/hyperlink"/><Relationship Id="rId9" Target="https://threejs.org/docs/index.html#api/en/cameras/OrthographicCamera.view"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https://threejs.org/docs/index.html#api/en/cameras/OrthographicCamera.setViewOffset" TargetMode="External" Type="http://schemas.openxmlformats.org/officeDocument/2006/relationships/hyperlink"/><Relationship Id="rId3" Target="https://threejs.org/docs/index.html#api/en/cameras/OrthographicCamera.clearViewOffset" TargetMode="External" Type="http://schemas.openxmlformats.org/officeDocument/2006/relationships/hyperlink"/><Relationship Id="rId4" Target="https://threejs.org/docs/index.html#api/en/cameras/OrthographicCamera.updateProjectionMatrix" TargetMode="External" Type="http://schemas.openxmlformats.org/officeDocument/2006/relationships/hyperlink"/><Relationship Id="rId5" Target="https://threejs.org/docs/index.html#api/en/cameras/OrthographicCamera.toJSON" TargetMode="External" Type="http://schemas.openxmlformats.org/officeDocument/2006/relationships/hyperlink"/><Relationship Id="rId6" Target="../media/image15.png" Type="http://schemas.openxmlformats.org/officeDocument/2006/relationships/image"/><Relationship Id="rId7" Target="../media/image1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threejs.org/docs/index.html#api/en/cameras/StereoCamera.update" TargetMode="External" Type="http://schemas.openxmlformats.org/officeDocument/2006/relationships/hyperlink"/><Relationship Id="rId5" Target="https://threejs.org/docs/index.html#api/en/cameras/PerspectiveCamera" TargetMode="External" Type="http://schemas.openxmlformats.org/officeDocument/2006/relationships/hyperlink"/></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FwCKkiHoM.mp4" Type="http://schemas.openxmlformats.org/officeDocument/2006/relationships/video"/><Relationship Id="rId4" Target="../media/VAFwCKkiHoM.mp4" Type="http://schemas.microsoft.com/office/2007/relationships/media"/></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grpSp>
        <p:nvGrpSpPr>
          <p:cNvPr name="Group 2" id="2"/>
          <p:cNvGrpSpPr/>
          <p:nvPr/>
        </p:nvGrpSpPr>
        <p:grpSpPr>
          <a:xfrm rot="0">
            <a:off x="10481007" y="-451041"/>
            <a:ext cx="9092853" cy="11189082"/>
            <a:chOff x="0" y="0"/>
            <a:chExt cx="12123804" cy="14918776"/>
          </a:xfrm>
        </p:grpSpPr>
        <p:sp>
          <p:nvSpPr>
            <p:cNvPr name="Freeform 3" id="3"/>
            <p:cNvSpPr/>
            <p:nvPr/>
          </p:nvSpPr>
          <p:spPr>
            <a:xfrm flipH="false" flipV="false" rot="0">
              <a:off x="3137800" y="485247"/>
              <a:ext cx="8414996" cy="6747297"/>
            </a:xfrm>
            <a:custGeom>
              <a:avLst/>
              <a:gdLst/>
              <a:ahLst/>
              <a:cxnLst/>
              <a:rect r="r" b="b" t="t" l="l"/>
              <a:pathLst>
                <a:path h="6747297" w="8414996">
                  <a:moveTo>
                    <a:pt x="0" y="0"/>
                  </a:moveTo>
                  <a:lnTo>
                    <a:pt x="8414995" y="0"/>
                  </a:lnTo>
                  <a:lnTo>
                    <a:pt x="8414995" y="6747297"/>
                  </a:lnTo>
                  <a:lnTo>
                    <a:pt x="0" y="6747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0"/>
              <a:ext cx="4864579" cy="5175084"/>
            </a:xfrm>
            <a:custGeom>
              <a:avLst/>
              <a:gdLst/>
              <a:ahLst/>
              <a:cxnLst/>
              <a:rect r="r" b="b" t="t" l="l"/>
              <a:pathLst>
                <a:path h="5175084" w="4864579">
                  <a:moveTo>
                    <a:pt x="4864579" y="0"/>
                  </a:moveTo>
                  <a:lnTo>
                    <a:pt x="0" y="0"/>
                  </a:lnTo>
                  <a:lnTo>
                    <a:pt x="0" y="5175084"/>
                  </a:lnTo>
                  <a:lnTo>
                    <a:pt x="4864579" y="5175084"/>
                  </a:lnTo>
                  <a:lnTo>
                    <a:pt x="48645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01923" y="11342282"/>
              <a:ext cx="5418929" cy="3576493"/>
            </a:xfrm>
            <a:custGeom>
              <a:avLst/>
              <a:gdLst/>
              <a:ahLst/>
              <a:cxnLst/>
              <a:rect r="r" b="b" t="t" l="l"/>
              <a:pathLst>
                <a:path h="3576493" w="5418929">
                  <a:moveTo>
                    <a:pt x="0" y="0"/>
                  </a:moveTo>
                  <a:lnTo>
                    <a:pt x="5418929" y="0"/>
                  </a:lnTo>
                  <a:lnTo>
                    <a:pt x="5418929" y="3576494"/>
                  </a:lnTo>
                  <a:lnTo>
                    <a:pt x="0" y="3576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8476952"/>
              <a:ext cx="5239206" cy="3191153"/>
            </a:xfrm>
            <a:custGeom>
              <a:avLst/>
              <a:gdLst/>
              <a:ahLst/>
              <a:cxnLst/>
              <a:rect r="r" b="b" t="t" l="l"/>
              <a:pathLst>
                <a:path h="3191153" w="5239206">
                  <a:moveTo>
                    <a:pt x="0" y="0"/>
                  </a:moveTo>
                  <a:lnTo>
                    <a:pt x="5239206" y="0"/>
                  </a:lnTo>
                  <a:lnTo>
                    <a:pt x="5239206" y="3191153"/>
                  </a:lnTo>
                  <a:lnTo>
                    <a:pt x="0" y="3191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011387" y="7092611"/>
              <a:ext cx="7112417" cy="4435562"/>
            </a:xfrm>
            <a:custGeom>
              <a:avLst/>
              <a:gdLst/>
              <a:ahLst/>
              <a:cxnLst/>
              <a:rect r="r" b="b" t="t" l="l"/>
              <a:pathLst>
                <a:path h="4435562" w="7112417">
                  <a:moveTo>
                    <a:pt x="0" y="0"/>
                  </a:moveTo>
                  <a:lnTo>
                    <a:pt x="7112417" y="0"/>
                  </a:lnTo>
                  <a:lnTo>
                    <a:pt x="7112417" y="4435562"/>
                  </a:lnTo>
                  <a:lnTo>
                    <a:pt x="0" y="44355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5927384"/>
              <a:ext cx="3352873" cy="2078781"/>
            </a:xfrm>
            <a:custGeom>
              <a:avLst/>
              <a:gdLst/>
              <a:ahLst/>
              <a:cxnLst/>
              <a:rect r="r" b="b" t="t" l="l"/>
              <a:pathLst>
                <a:path h="2078781" w="3352873">
                  <a:moveTo>
                    <a:pt x="0" y="0"/>
                  </a:moveTo>
                  <a:lnTo>
                    <a:pt x="3352873" y="0"/>
                  </a:lnTo>
                  <a:lnTo>
                    <a:pt x="3352873" y="2078782"/>
                  </a:lnTo>
                  <a:lnTo>
                    <a:pt x="0" y="2078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038532" y="11807620"/>
              <a:ext cx="3054512" cy="2393627"/>
            </a:xfrm>
            <a:custGeom>
              <a:avLst/>
              <a:gdLst/>
              <a:ahLst/>
              <a:cxnLst/>
              <a:rect r="r" b="b" t="t" l="l"/>
              <a:pathLst>
                <a:path h="2393627" w="3054512">
                  <a:moveTo>
                    <a:pt x="0" y="0"/>
                  </a:moveTo>
                  <a:lnTo>
                    <a:pt x="3054513" y="0"/>
                  </a:lnTo>
                  <a:lnTo>
                    <a:pt x="3054513" y="2393627"/>
                  </a:lnTo>
                  <a:lnTo>
                    <a:pt x="0" y="23936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3457741" y="7343247"/>
              <a:ext cx="1406838" cy="1056407"/>
            </a:xfrm>
            <a:custGeom>
              <a:avLst/>
              <a:gdLst/>
              <a:ahLst/>
              <a:cxnLst/>
              <a:rect r="r" b="b" t="t" l="l"/>
              <a:pathLst>
                <a:path h="1056407" w="1406838">
                  <a:moveTo>
                    <a:pt x="0" y="0"/>
                  </a:moveTo>
                  <a:lnTo>
                    <a:pt x="1406838" y="0"/>
                  </a:lnTo>
                  <a:lnTo>
                    <a:pt x="1406838" y="1056408"/>
                  </a:lnTo>
                  <a:lnTo>
                    <a:pt x="0" y="10564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0" y="12242045"/>
              <a:ext cx="1653100" cy="1175204"/>
            </a:xfrm>
            <a:custGeom>
              <a:avLst/>
              <a:gdLst/>
              <a:ahLst/>
              <a:cxnLst/>
              <a:rect r="r" b="b" t="t" l="l"/>
              <a:pathLst>
                <a:path h="1175204" w="1653100">
                  <a:moveTo>
                    <a:pt x="0" y="0"/>
                  </a:moveTo>
                  <a:lnTo>
                    <a:pt x="1653100" y="0"/>
                  </a:lnTo>
                  <a:lnTo>
                    <a:pt x="1653100" y="1175204"/>
                  </a:lnTo>
                  <a:lnTo>
                    <a:pt x="0" y="11752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12" id="12"/>
          <p:cNvSpPr txBox="true"/>
          <p:nvPr/>
        </p:nvSpPr>
        <p:spPr>
          <a:xfrm rot="0">
            <a:off x="1296178" y="4695857"/>
            <a:ext cx="8756204" cy="1014158"/>
          </a:xfrm>
          <a:prstGeom prst="rect">
            <a:avLst/>
          </a:prstGeom>
        </p:spPr>
        <p:txBody>
          <a:bodyPr anchor="t" rtlCol="false" tIns="0" lIns="0" bIns="0" rIns="0">
            <a:spAutoFit/>
          </a:bodyPr>
          <a:lstStyle/>
          <a:p>
            <a:pPr algn="ctr">
              <a:lnSpc>
                <a:spcPts val="7837"/>
              </a:lnSpc>
            </a:pPr>
            <a:r>
              <a:rPr lang="en-US" sz="7061">
                <a:solidFill>
                  <a:srgbClr val="FFFFFF"/>
                </a:solidFill>
                <a:latin typeface="Cosmic Octo Medium"/>
              </a:rPr>
              <a:t>CAMERA</a:t>
            </a:r>
          </a:p>
        </p:txBody>
      </p:sp>
      <p:sp>
        <p:nvSpPr>
          <p:cNvPr name="TextBox 13" id="13"/>
          <p:cNvSpPr txBox="true"/>
          <p:nvPr/>
        </p:nvSpPr>
        <p:spPr>
          <a:xfrm rot="0">
            <a:off x="2204559" y="6024948"/>
            <a:ext cx="6939441" cy="599015"/>
          </a:xfrm>
          <a:prstGeom prst="rect">
            <a:avLst/>
          </a:prstGeom>
        </p:spPr>
        <p:txBody>
          <a:bodyPr anchor="t" rtlCol="false" tIns="0" lIns="0" bIns="0" rIns="0">
            <a:spAutoFit/>
          </a:bodyPr>
          <a:lstStyle/>
          <a:p>
            <a:pPr algn="ctr">
              <a:lnSpc>
                <a:spcPts val="4522"/>
              </a:lnSpc>
              <a:spcBef>
                <a:spcPct val="0"/>
              </a:spcBef>
            </a:pPr>
            <a:r>
              <a:rPr lang="en-US" sz="4073">
                <a:solidFill>
                  <a:srgbClr val="FFFFFF"/>
                </a:solidFill>
                <a:latin typeface="Gruppo"/>
              </a:rPr>
              <a:t>GRAFIKA KOMPUTER - 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3800" t="11883" r="0" b="0"/>
          <a:stretch>
            <a:fillRect/>
          </a:stretch>
        </p:blipFill>
        <p:spPr>
          <a:xfrm flipH="false" flipV="false" rot="0">
            <a:off x="3226056" y="2368917"/>
            <a:ext cx="11944554" cy="7251604"/>
          </a:xfrm>
          <a:prstGeom prst="rect">
            <a:avLst/>
          </a:prstGeom>
        </p:spPr>
      </p:pic>
      <p:sp>
        <p:nvSpPr>
          <p:cNvPr name="TextBox 3" id="3"/>
          <p:cNvSpPr txBox="true"/>
          <p:nvPr/>
        </p:nvSpPr>
        <p:spPr>
          <a:xfrm rot="0">
            <a:off x="385833" y="1076325"/>
            <a:ext cx="17516334" cy="869199"/>
          </a:xfrm>
          <a:prstGeom prst="rect">
            <a:avLst/>
          </a:prstGeom>
        </p:spPr>
        <p:txBody>
          <a:bodyPr anchor="t" rtlCol="false" tIns="0" lIns="0" bIns="0" rIns="0">
            <a:spAutoFit/>
          </a:bodyPr>
          <a:lstStyle/>
          <a:p>
            <a:pPr algn="ctr">
              <a:lnSpc>
                <a:spcPts val="6710"/>
              </a:lnSpc>
            </a:pPr>
            <a:r>
              <a:rPr lang="en-US" sz="6045">
                <a:solidFill>
                  <a:srgbClr val="FFFFFF"/>
                </a:solidFill>
                <a:latin typeface="Cosmic Octo Medium"/>
              </a:rPr>
              <a:t>Implementasi array camera</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true" flipV="false" rot="0">
            <a:off x="14318651" y="199575"/>
            <a:ext cx="3544825" cy="2210682"/>
          </a:xfrm>
          <a:custGeom>
            <a:avLst/>
            <a:gdLst/>
            <a:ahLst/>
            <a:cxnLst/>
            <a:rect r="r" b="b" t="t" l="l"/>
            <a:pathLst>
              <a:path h="2210682" w="3544825">
                <a:moveTo>
                  <a:pt x="3544825" y="0"/>
                </a:moveTo>
                <a:lnTo>
                  <a:pt x="0" y="0"/>
                </a:lnTo>
                <a:lnTo>
                  <a:pt x="0" y="2210682"/>
                </a:lnTo>
                <a:lnTo>
                  <a:pt x="3544825" y="2210682"/>
                </a:lnTo>
                <a:lnTo>
                  <a:pt x="35448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96937" y="1123052"/>
            <a:ext cx="13894126" cy="1071976"/>
          </a:xfrm>
          <a:prstGeom prst="rect">
            <a:avLst/>
          </a:prstGeom>
        </p:spPr>
        <p:txBody>
          <a:bodyPr anchor="t" rtlCol="false" tIns="0" lIns="0" bIns="0" rIns="0">
            <a:spAutoFit/>
          </a:bodyPr>
          <a:lstStyle/>
          <a:p>
            <a:pPr algn="ctr">
              <a:lnSpc>
                <a:spcPts val="8375"/>
              </a:lnSpc>
            </a:pPr>
            <a:r>
              <a:rPr lang="en-US" sz="7545">
                <a:solidFill>
                  <a:srgbClr val="FFFFFF"/>
                </a:solidFill>
                <a:latin typeface="Cosmic Octo Medium"/>
              </a:rPr>
              <a:t>CUBECAMERA</a:t>
            </a:r>
          </a:p>
        </p:txBody>
      </p:sp>
      <p:sp>
        <p:nvSpPr>
          <p:cNvPr name="TextBox 4" id="4"/>
          <p:cNvSpPr txBox="true"/>
          <p:nvPr/>
        </p:nvSpPr>
        <p:spPr>
          <a:xfrm rot="0">
            <a:off x="2184626" y="3668878"/>
            <a:ext cx="13918747" cy="4234617"/>
          </a:xfrm>
          <a:prstGeom prst="rect">
            <a:avLst/>
          </a:prstGeom>
        </p:spPr>
        <p:txBody>
          <a:bodyPr anchor="t" rtlCol="false" tIns="0" lIns="0" bIns="0" rIns="0">
            <a:spAutoFit/>
          </a:bodyPr>
          <a:lstStyle/>
          <a:p>
            <a:pPr algn="just">
              <a:lnSpc>
                <a:spcPts val="3744"/>
              </a:lnSpc>
            </a:pPr>
            <a:r>
              <a:rPr lang="en-US" sz="3600">
                <a:solidFill>
                  <a:srgbClr val="FFFFFF"/>
                </a:solidFill>
                <a:latin typeface="Gruppo"/>
              </a:rPr>
              <a:t>CubeCamera dalam Three.js adalah objek yang digunakan untuk menciptakan efek pemantulan dalam lingkungan 3D. Ia merender enam gambar dari berbagai sudut pada sebuah kubus virtual dan menggunakannya sebagai sumber cahaya lingkungan yang diterapkan pada objek dalam scene. Dengan demikian, CubeCamera memungkinkan objek untuk terlihat seperti mencerminkan lingkungan sekitarnya, menciptakan efek refleksi yang realistis, seperti air yang mengkilap atau permukaan objek yang mengkilap.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6596" t="33060" r="27766" b="22984"/>
          <a:stretch>
            <a:fillRect/>
          </a:stretch>
        </p:blipFill>
        <p:spPr>
          <a:xfrm flipH="false" flipV="false" rot="0">
            <a:off x="2837792" y="1916841"/>
            <a:ext cx="12612416" cy="6453317"/>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3308182" y="2813743"/>
            <a:ext cx="11671635" cy="1500163"/>
          </a:xfrm>
          <a:custGeom>
            <a:avLst/>
            <a:gdLst/>
            <a:ahLst/>
            <a:cxnLst/>
            <a:rect r="r" b="b" t="t" l="l"/>
            <a:pathLst>
              <a:path h="1500163" w="11671635">
                <a:moveTo>
                  <a:pt x="0" y="0"/>
                </a:moveTo>
                <a:lnTo>
                  <a:pt x="11671636" y="0"/>
                </a:lnTo>
                <a:lnTo>
                  <a:pt x="11671636" y="1500163"/>
                </a:lnTo>
                <a:lnTo>
                  <a:pt x="0" y="1500163"/>
                </a:lnTo>
                <a:lnTo>
                  <a:pt x="0" y="0"/>
                </a:lnTo>
                <a:close/>
              </a:path>
            </a:pathLst>
          </a:custGeom>
          <a:blipFill>
            <a:blip r:embed="rId2"/>
            <a:stretch>
              <a:fillRect l="0" t="0" r="0" b="-460053"/>
            </a:stretch>
          </a:blipFill>
        </p:spPr>
      </p:sp>
      <p:sp>
        <p:nvSpPr>
          <p:cNvPr name="TextBox 3" id="3"/>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Langkah langkah</a:t>
            </a:r>
          </a:p>
        </p:txBody>
      </p:sp>
      <p:sp>
        <p:nvSpPr>
          <p:cNvPr name="TextBox 4" id="4"/>
          <p:cNvSpPr txBox="true"/>
          <p:nvPr/>
        </p:nvSpPr>
        <p:spPr>
          <a:xfrm rot="0">
            <a:off x="2332075" y="4693027"/>
            <a:ext cx="13623850" cy="4565273"/>
          </a:xfrm>
          <a:prstGeom prst="rect">
            <a:avLst/>
          </a:prstGeom>
        </p:spPr>
        <p:txBody>
          <a:bodyPr anchor="t" rtlCol="false" tIns="0" lIns="0" bIns="0" rIns="0">
            <a:spAutoFit/>
          </a:bodyPr>
          <a:lstStyle/>
          <a:p>
            <a:pPr algn="just">
              <a:lnSpc>
                <a:spcPts val="3996"/>
              </a:lnSpc>
              <a:spcBef>
                <a:spcPct val="0"/>
              </a:spcBef>
            </a:pPr>
            <a:r>
              <a:rPr lang="en-US" sz="3600">
                <a:solidFill>
                  <a:srgbClr val="FFFFFF"/>
                </a:solidFill>
                <a:latin typeface="Gruppo"/>
              </a:rPr>
              <a:t>cubeRenderTarget, yaitu objek yang berfungsi sebagai target render dalam bentuk kubus virtual dengan sisi-sisi sebanyak enam. Ukuran kubusnya adalah 128x128 piksel, dengan penggunaan mipmaps yang dihasilkan (generateMipmaps: true) untuk perbaikan kualitas render saat objek berada di jarak yang lebih jauh, dan penggunaan filter min yang disetel sebagai THREE.LinearMipmapLinearFilter untuk menghasilkan efek pemantulan yang lebih halus dan realistis pada objek di scene Three.js.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2332075" y="4693027"/>
            <a:ext cx="13623850" cy="4060476"/>
          </a:xfrm>
          <a:prstGeom prst="rect">
            <a:avLst/>
          </a:prstGeom>
        </p:spPr>
        <p:txBody>
          <a:bodyPr anchor="t" rtlCol="false" tIns="0" lIns="0" bIns="0" rIns="0">
            <a:spAutoFit/>
          </a:bodyPr>
          <a:lstStyle/>
          <a:p>
            <a:pPr algn="just">
              <a:lnSpc>
                <a:spcPts val="3996"/>
              </a:lnSpc>
              <a:spcBef>
                <a:spcPct val="0"/>
              </a:spcBef>
            </a:pPr>
            <a:r>
              <a:rPr lang="en-US" sz="3600">
                <a:solidFill>
                  <a:srgbClr val="FFFFFF"/>
                </a:solidFill>
                <a:latin typeface="Gruppo"/>
              </a:rPr>
              <a:t>membuat sebuah objek kamera kubus (CubeCamera) dalam framework Three.js.  dengan parameter konfigurasi: sisi kubus 1 unit, jarak dekat 1 unit, jarak jauh 100000 unit, dan menggunakan target render dari sebuah objek "cubeRenderTarget". Kemudian, kamera ini ditambahkan ke dalam "scene" untuk digunakan dalam proses rendering 360 derajat atau panoramic yang berguna dalam membuat efek refleksi atau environment mapping pada objek dalam adegan 3D.</a:t>
            </a:r>
          </a:p>
        </p:txBody>
      </p:sp>
      <p:sp>
        <p:nvSpPr>
          <p:cNvPr name="Freeform 3" id="3"/>
          <p:cNvSpPr/>
          <p:nvPr/>
        </p:nvSpPr>
        <p:spPr>
          <a:xfrm flipH="false" flipV="false" rot="0">
            <a:off x="3183517" y="2793197"/>
            <a:ext cx="11920967" cy="1386934"/>
          </a:xfrm>
          <a:custGeom>
            <a:avLst/>
            <a:gdLst/>
            <a:ahLst/>
            <a:cxnLst/>
            <a:rect r="r" b="b" t="t" l="l"/>
            <a:pathLst>
              <a:path h="1386934" w="11920967">
                <a:moveTo>
                  <a:pt x="0" y="0"/>
                </a:moveTo>
                <a:lnTo>
                  <a:pt x="11920966" y="0"/>
                </a:lnTo>
                <a:lnTo>
                  <a:pt x="11920966" y="1386934"/>
                </a:lnTo>
                <a:lnTo>
                  <a:pt x="0" y="1386934"/>
                </a:lnTo>
                <a:lnTo>
                  <a:pt x="0" y="0"/>
                </a:lnTo>
                <a:close/>
              </a:path>
            </a:pathLst>
          </a:custGeom>
          <a:blipFill>
            <a:blip r:embed="rId2"/>
            <a:stretch>
              <a:fillRect l="0" t="-108930" r="0" b="-409786"/>
            </a:stretch>
          </a:blipFill>
        </p:spPr>
      </p:sp>
      <p:sp>
        <p:nvSpPr>
          <p:cNvPr name="TextBox 4" id="4"/>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Langkah langkah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2332075" y="5444474"/>
            <a:ext cx="13623850" cy="2041287"/>
          </a:xfrm>
          <a:prstGeom prst="rect">
            <a:avLst/>
          </a:prstGeom>
        </p:spPr>
        <p:txBody>
          <a:bodyPr anchor="t" rtlCol="false" tIns="0" lIns="0" bIns="0" rIns="0">
            <a:spAutoFit/>
          </a:bodyPr>
          <a:lstStyle/>
          <a:p>
            <a:pPr algn="just">
              <a:lnSpc>
                <a:spcPts val="3996"/>
              </a:lnSpc>
              <a:spcBef>
                <a:spcPct val="0"/>
              </a:spcBef>
            </a:pPr>
            <a:r>
              <a:rPr lang="en-US" sz="3600">
                <a:solidFill>
                  <a:srgbClr val="FFFFFF"/>
                </a:solidFill>
                <a:latin typeface="Gruppo"/>
              </a:rPr>
              <a:t>membuat objek mobil (car) dalam suatu adegan 3D menggunakan framework Three.js. objek mobil ditambahkan ke dalam scene, sehingga objek mobil ini akan menjadi bagian dari adegan 3D yang akan dirender. </a:t>
            </a:r>
          </a:p>
        </p:txBody>
      </p:sp>
      <p:sp>
        <p:nvSpPr>
          <p:cNvPr name="Freeform 3" id="3"/>
          <p:cNvSpPr/>
          <p:nvPr/>
        </p:nvSpPr>
        <p:spPr>
          <a:xfrm flipH="false" flipV="false" rot="0">
            <a:off x="4895057" y="3439844"/>
            <a:ext cx="8497885" cy="1596533"/>
          </a:xfrm>
          <a:custGeom>
            <a:avLst/>
            <a:gdLst/>
            <a:ahLst/>
            <a:cxnLst/>
            <a:rect r="r" b="b" t="t" l="l"/>
            <a:pathLst>
              <a:path h="1596533" w="8497885">
                <a:moveTo>
                  <a:pt x="0" y="0"/>
                </a:moveTo>
                <a:lnTo>
                  <a:pt x="8497886" y="0"/>
                </a:lnTo>
                <a:lnTo>
                  <a:pt x="8497886" y="1596533"/>
                </a:lnTo>
                <a:lnTo>
                  <a:pt x="0" y="1596533"/>
                </a:lnTo>
                <a:lnTo>
                  <a:pt x="0" y="0"/>
                </a:lnTo>
                <a:close/>
              </a:path>
            </a:pathLst>
          </a:custGeom>
          <a:blipFill>
            <a:blip r:embed="rId2"/>
            <a:stretch>
              <a:fillRect l="0" t="-139579" r="0" b="-143571"/>
            </a:stretch>
          </a:blipFill>
        </p:spPr>
      </p:sp>
      <p:sp>
        <p:nvSpPr>
          <p:cNvPr name="TextBox 4" id="4"/>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Langkah langkah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8965533" y="3170390"/>
            <a:ext cx="7119952" cy="5574867"/>
          </a:xfrm>
          <a:prstGeom prst="rect">
            <a:avLst/>
          </a:prstGeom>
        </p:spPr>
        <p:txBody>
          <a:bodyPr anchor="t" rtlCol="false" tIns="0" lIns="0" bIns="0" rIns="0">
            <a:spAutoFit/>
          </a:bodyPr>
          <a:lstStyle/>
          <a:p>
            <a:pPr algn="just">
              <a:lnSpc>
                <a:spcPts val="3996"/>
              </a:lnSpc>
              <a:spcBef>
                <a:spcPct val="0"/>
              </a:spcBef>
            </a:pPr>
            <a:r>
              <a:rPr lang="en-US" sz="3600">
                <a:solidFill>
                  <a:srgbClr val="FFFFFF"/>
                </a:solidFill>
                <a:latin typeface="Gruppo"/>
              </a:rPr>
              <a:t>proses rendering refleksi objek mobil (car) dalam adegan 3D menggunakan teknik CubeCamera. Pertama, mobil dimatikan (invisible) untuk mengupdate citra panoramic refleksi tanpa keberadaan mobil. Kemudian, posisi CubeCamera diperbarui sesuai dengan posisi mobil, dan citra panoramic diperbarui. </a:t>
            </a:r>
          </a:p>
        </p:txBody>
      </p:sp>
      <p:sp>
        <p:nvSpPr>
          <p:cNvPr name="Freeform 3" id="3"/>
          <p:cNvSpPr/>
          <p:nvPr/>
        </p:nvSpPr>
        <p:spPr>
          <a:xfrm flipH="false" flipV="false" rot="0">
            <a:off x="2324297" y="4404019"/>
            <a:ext cx="5685674" cy="3088559"/>
          </a:xfrm>
          <a:custGeom>
            <a:avLst/>
            <a:gdLst/>
            <a:ahLst/>
            <a:cxnLst/>
            <a:rect r="r" b="b" t="t" l="l"/>
            <a:pathLst>
              <a:path h="3088559" w="5685674">
                <a:moveTo>
                  <a:pt x="0" y="0"/>
                </a:moveTo>
                <a:lnTo>
                  <a:pt x="5685674" y="0"/>
                </a:lnTo>
                <a:lnTo>
                  <a:pt x="5685674" y="3088559"/>
                </a:lnTo>
                <a:lnTo>
                  <a:pt x="0" y="3088559"/>
                </a:lnTo>
                <a:lnTo>
                  <a:pt x="0" y="0"/>
                </a:lnTo>
                <a:close/>
              </a:path>
            </a:pathLst>
          </a:custGeom>
          <a:blipFill>
            <a:blip r:embed="rId2"/>
            <a:stretch>
              <a:fillRect l="0" t="-162337" r="-100000" b="-2691"/>
            </a:stretch>
          </a:blipFill>
        </p:spPr>
      </p:sp>
      <p:sp>
        <p:nvSpPr>
          <p:cNvPr name="TextBox 4" id="4"/>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Langkah langkah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ConstructoR</a:t>
            </a:r>
          </a:p>
        </p:txBody>
      </p:sp>
      <p:sp>
        <p:nvSpPr>
          <p:cNvPr name="TextBox 3" id="3"/>
          <p:cNvSpPr txBox="true"/>
          <p:nvPr/>
        </p:nvSpPr>
        <p:spPr>
          <a:xfrm rot="0">
            <a:off x="1028700" y="3457561"/>
            <a:ext cx="9144000" cy="3555678"/>
          </a:xfrm>
          <a:prstGeom prst="rect">
            <a:avLst/>
          </a:prstGeom>
        </p:spPr>
        <p:txBody>
          <a:bodyPr anchor="t" rtlCol="false" tIns="0" lIns="0" bIns="0" rIns="0">
            <a:spAutoFit/>
          </a:bodyPr>
          <a:lstStyle/>
          <a:p>
            <a:pPr>
              <a:lnSpc>
                <a:spcPts val="3996"/>
              </a:lnSpc>
            </a:pPr>
            <a:r>
              <a:rPr lang="en-US" sz="3600">
                <a:solidFill>
                  <a:srgbClr val="FFFFFF"/>
                </a:solidFill>
                <a:latin typeface="Gruppo"/>
              </a:rPr>
              <a:t>CubeCamera( near : Number, far : Number, renderTarget : </a:t>
            </a:r>
            <a:r>
              <a:rPr lang="en-US" sz="3600" u="sng">
                <a:solidFill>
                  <a:srgbClr val="FFFFFF"/>
                </a:solidFill>
                <a:latin typeface="Gruppo"/>
                <a:hlinkClick r:id="rId2" tooltip="https://threejs.org/docs/index.html#api/en/renderers/WebGLCubeRenderTarget"/>
              </a:rPr>
              <a:t>WebGLCubeRenderTarget</a:t>
            </a:r>
            <a:r>
              <a:rPr lang="en-US" sz="3600">
                <a:solidFill>
                  <a:srgbClr val="FFFFFF"/>
                </a:solidFill>
                <a:latin typeface="Gruppo"/>
              </a:rPr>
              <a:t> )</a:t>
            </a:r>
          </a:p>
          <a:p>
            <a:pPr>
              <a:lnSpc>
                <a:spcPts val="3996"/>
              </a:lnSpc>
            </a:pPr>
            <a:r>
              <a:rPr lang="en-US" sz="3600">
                <a:solidFill>
                  <a:srgbClr val="FFFFFF"/>
                </a:solidFill>
                <a:latin typeface="Gruppo"/>
              </a:rPr>
              <a:t>near -- The near clipping distance.</a:t>
            </a:r>
          </a:p>
          <a:p>
            <a:pPr>
              <a:lnSpc>
                <a:spcPts val="3996"/>
              </a:lnSpc>
            </a:pPr>
            <a:r>
              <a:rPr lang="en-US" sz="3600">
                <a:solidFill>
                  <a:srgbClr val="FFFFFF"/>
                </a:solidFill>
                <a:latin typeface="Gruppo"/>
              </a:rPr>
              <a:t>far -- The far clipping distance.</a:t>
            </a:r>
          </a:p>
          <a:p>
            <a:pPr>
              <a:lnSpc>
                <a:spcPts val="3996"/>
              </a:lnSpc>
            </a:pPr>
            <a:r>
              <a:rPr lang="en-US" sz="3600">
                <a:solidFill>
                  <a:srgbClr val="FFFFFF"/>
                </a:solidFill>
                <a:latin typeface="Gruppo"/>
              </a:rPr>
              <a:t>renderTarget -- The destination cube render target.</a:t>
            </a:r>
          </a:p>
          <a:p>
            <a:pPr>
              <a:lnSpc>
                <a:spcPts val="3996"/>
              </a:lnSpc>
              <a:spcBef>
                <a:spcPct val="0"/>
              </a:spcBef>
            </a:pPr>
          </a:p>
        </p:txBody>
      </p:sp>
      <p:sp>
        <p:nvSpPr>
          <p:cNvPr name="Freeform 4" id="4"/>
          <p:cNvSpPr/>
          <p:nvPr/>
        </p:nvSpPr>
        <p:spPr>
          <a:xfrm flipH="false" flipV="false" rot="0">
            <a:off x="10905115" y="5503537"/>
            <a:ext cx="6616301" cy="4029929"/>
          </a:xfrm>
          <a:custGeom>
            <a:avLst/>
            <a:gdLst/>
            <a:ahLst/>
            <a:cxnLst/>
            <a:rect r="r" b="b" t="t" l="l"/>
            <a:pathLst>
              <a:path h="4029929" w="6616301">
                <a:moveTo>
                  <a:pt x="0" y="0"/>
                </a:moveTo>
                <a:lnTo>
                  <a:pt x="6616301" y="0"/>
                </a:lnTo>
                <a:lnTo>
                  <a:pt x="6616301" y="4029929"/>
                </a:lnTo>
                <a:lnTo>
                  <a:pt x="0" y="40299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847316" y="1865535"/>
            <a:ext cx="10138531" cy="952032"/>
          </a:xfrm>
          <a:prstGeom prst="rect">
            <a:avLst/>
          </a:prstGeom>
        </p:spPr>
        <p:txBody>
          <a:bodyPr anchor="t" rtlCol="false" tIns="0" lIns="0" bIns="0" rIns="0">
            <a:spAutoFit/>
          </a:bodyPr>
          <a:lstStyle/>
          <a:p>
            <a:pPr>
              <a:lnSpc>
                <a:spcPts val="7364"/>
              </a:lnSpc>
            </a:pPr>
            <a:r>
              <a:rPr lang="en-US" sz="6634">
                <a:solidFill>
                  <a:srgbClr val="FFFFFF"/>
                </a:solidFill>
                <a:latin typeface="Cosmic Octo Medium"/>
              </a:rPr>
              <a:t>Properties</a:t>
            </a:r>
          </a:p>
        </p:txBody>
      </p:sp>
      <p:sp>
        <p:nvSpPr>
          <p:cNvPr name="TextBox 3" id="3"/>
          <p:cNvSpPr txBox="true"/>
          <p:nvPr/>
        </p:nvSpPr>
        <p:spPr>
          <a:xfrm rot="0">
            <a:off x="847316" y="3123032"/>
            <a:ext cx="9144000" cy="1031692"/>
          </a:xfrm>
          <a:prstGeom prst="rect">
            <a:avLst/>
          </a:prstGeom>
        </p:spPr>
        <p:txBody>
          <a:bodyPr anchor="t" rtlCol="false" tIns="0" lIns="0" bIns="0" rIns="0">
            <a:spAutoFit/>
          </a:bodyPr>
          <a:lstStyle/>
          <a:p>
            <a:pPr>
              <a:lnSpc>
                <a:spcPts val="3996"/>
              </a:lnSpc>
            </a:pPr>
            <a:r>
              <a:rPr lang="en-US" sz="3600">
                <a:solidFill>
                  <a:srgbClr val="FFFFFF"/>
                </a:solidFill>
                <a:latin typeface="Gruppo"/>
              </a:rPr>
              <a:t>.</a:t>
            </a:r>
            <a:r>
              <a:rPr lang="en-US" sz="3600" u="sng">
                <a:solidFill>
                  <a:srgbClr val="FFFFFF"/>
                </a:solidFill>
                <a:latin typeface="Gruppo"/>
                <a:hlinkClick r:id="rId2" tooltip="https://threejs.org/docs/index.html#api/en/cameras/CubeCamera.renderTarget"/>
              </a:rPr>
              <a:t>renderTarget</a:t>
            </a:r>
            <a:r>
              <a:rPr lang="en-US" sz="3600">
                <a:solidFill>
                  <a:srgbClr val="FFFFFF"/>
                </a:solidFill>
                <a:latin typeface="Gruppo"/>
              </a:rPr>
              <a:t> : </a:t>
            </a:r>
            <a:r>
              <a:rPr lang="en-US" sz="3600" u="sng">
                <a:solidFill>
                  <a:srgbClr val="FFFFFF"/>
                </a:solidFill>
                <a:latin typeface="Gruppo"/>
                <a:hlinkClick r:id="rId3" tooltip="https://threejs.org/docs/index.html#api/en/renderers/WebGLCubeRenderTarget"/>
              </a:rPr>
              <a:t>WebGLCubeRenderTarget</a:t>
            </a:r>
          </a:p>
          <a:p>
            <a:pPr>
              <a:lnSpc>
                <a:spcPts val="3996"/>
              </a:lnSpc>
              <a:spcBef>
                <a:spcPct val="0"/>
              </a:spcBef>
            </a:pPr>
          </a:p>
        </p:txBody>
      </p:sp>
      <p:sp>
        <p:nvSpPr>
          <p:cNvPr name="TextBox 4" id="4"/>
          <p:cNvSpPr txBox="true"/>
          <p:nvPr/>
        </p:nvSpPr>
        <p:spPr>
          <a:xfrm rot="0">
            <a:off x="847316" y="5475743"/>
            <a:ext cx="10138531" cy="952032"/>
          </a:xfrm>
          <a:prstGeom prst="rect">
            <a:avLst/>
          </a:prstGeom>
        </p:spPr>
        <p:txBody>
          <a:bodyPr anchor="t" rtlCol="false" tIns="0" lIns="0" bIns="0" rIns="0">
            <a:spAutoFit/>
          </a:bodyPr>
          <a:lstStyle/>
          <a:p>
            <a:pPr>
              <a:lnSpc>
                <a:spcPts val="7364"/>
              </a:lnSpc>
            </a:pPr>
            <a:r>
              <a:rPr lang="en-US" sz="6634">
                <a:solidFill>
                  <a:srgbClr val="FFFFFF"/>
                </a:solidFill>
                <a:latin typeface="Cosmic Octo Medium"/>
              </a:rPr>
              <a:t>METHODS</a:t>
            </a:r>
          </a:p>
        </p:txBody>
      </p:sp>
      <p:sp>
        <p:nvSpPr>
          <p:cNvPr name="TextBox 5" id="5"/>
          <p:cNvSpPr txBox="true"/>
          <p:nvPr/>
        </p:nvSpPr>
        <p:spPr>
          <a:xfrm rot="0">
            <a:off x="847316" y="6942126"/>
            <a:ext cx="13234274" cy="1536490"/>
          </a:xfrm>
          <a:prstGeom prst="rect">
            <a:avLst/>
          </a:prstGeom>
        </p:spPr>
        <p:txBody>
          <a:bodyPr anchor="t" rtlCol="false" tIns="0" lIns="0" bIns="0" rIns="0">
            <a:spAutoFit/>
          </a:bodyPr>
          <a:lstStyle/>
          <a:p>
            <a:pPr>
              <a:lnSpc>
                <a:spcPts val="3996"/>
              </a:lnSpc>
              <a:spcBef>
                <a:spcPct val="0"/>
              </a:spcBef>
            </a:pPr>
            <a:r>
              <a:rPr lang="en-US" sz="3600">
                <a:solidFill>
                  <a:srgbClr val="FFFFFF"/>
                </a:solidFill>
                <a:latin typeface="Gruppo"/>
              </a:rPr>
              <a:t>.update ( renderer : WebGLRenderer, scene : Scene ) : undefined</a:t>
            </a:r>
          </a:p>
          <a:p>
            <a:pPr>
              <a:lnSpc>
                <a:spcPts val="3996"/>
              </a:lnSpc>
              <a:spcBef>
                <a:spcPct val="0"/>
              </a:spcBef>
            </a:pPr>
            <a:r>
              <a:rPr lang="en-US" sz="3600">
                <a:solidFill>
                  <a:srgbClr val="FFFFFF"/>
                </a:solidFill>
                <a:latin typeface="Gruppo"/>
              </a:rPr>
              <a:t>renderer -- The current WebGL renderer</a:t>
            </a:r>
          </a:p>
          <a:p>
            <a:pPr>
              <a:lnSpc>
                <a:spcPts val="3996"/>
              </a:lnSpc>
              <a:spcBef>
                <a:spcPct val="0"/>
              </a:spcBef>
            </a:pPr>
            <a:r>
              <a:rPr lang="en-US" sz="3600">
                <a:solidFill>
                  <a:srgbClr val="FFFFFF"/>
                </a:solidFill>
                <a:latin typeface="Gruppo"/>
              </a:rPr>
              <a:t>scene -- The current scene</a:t>
            </a:r>
          </a:p>
        </p:txBody>
      </p:sp>
      <p:sp>
        <p:nvSpPr>
          <p:cNvPr name="Freeform 6" id="6"/>
          <p:cNvSpPr/>
          <p:nvPr/>
        </p:nvSpPr>
        <p:spPr>
          <a:xfrm flipH="true" flipV="false" rot="0">
            <a:off x="13012705" y="-1010596"/>
            <a:ext cx="6540016" cy="4078592"/>
          </a:xfrm>
          <a:custGeom>
            <a:avLst/>
            <a:gdLst/>
            <a:ahLst/>
            <a:cxnLst/>
            <a:rect r="r" b="b" t="t" l="l"/>
            <a:pathLst>
              <a:path h="4078592" w="6540016">
                <a:moveTo>
                  <a:pt x="6540016" y="0"/>
                </a:moveTo>
                <a:lnTo>
                  <a:pt x="0" y="0"/>
                </a:lnTo>
                <a:lnTo>
                  <a:pt x="0" y="4078592"/>
                </a:lnTo>
                <a:lnTo>
                  <a:pt x="6540016" y="4078592"/>
                </a:lnTo>
                <a:lnTo>
                  <a:pt x="6540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true" flipV="false" rot="0">
            <a:off x="16103374" y="-369750"/>
            <a:ext cx="3544825" cy="2210682"/>
          </a:xfrm>
          <a:custGeom>
            <a:avLst/>
            <a:gdLst/>
            <a:ahLst/>
            <a:cxnLst/>
            <a:rect r="r" b="b" t="t" l="l"/>
            <a:pathLst>
              <a:path h="2210682" w="3544825">
                <a:moveTo>
                  <a:pt x="3544825" y="0"/>
                </a:moveTo>
                <a:lnTo>
                  <a:pt x="0" y="0"/>
                </a:lnTo>
                <a:lnTo>
                  <a:pt x="0" y="2210682"/>
                </a:lnTo>
                <a:lnTo>
                  <a:pt x="3544825" y="2210682"/>
                </a:lnTo>
                <a:lnTo>
                  <a:pt x="35448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84626" y="1338282"/>
            <a:ext cx="13894126" cy="1071976"/>
          </a:xfrm>
          <a:prstGeom prst="rect">
            <a:avLst/>
          </a:prstGeom>
        </p:spPr>
        <p:txBody>
          <a:bodyPr anchor="t" rtlCol="false" tIns="0" lIns="0" bIns="0" rIns="0">
            <a:spAutoFit/>
          </a:bodyPr>
          <a:lstStyle/>
          <a:p>
            <a:pPr algn="ctr">
              <a:lnSpc>
                <a:spcPts val="8375"/>
              </a:lnSpc>
            </a:pPr>
            <a:r>
              <a:rPr lang="en-US" sz="7545">
                <a:solidFill>
                  <a:srgbClr val="FFFFFF"/>
                </a:solidFill>
                <a:latin typeface="Cosmic Octo Medium"/>
              </a:rPr>
              <a:t>Orthographic CamerA</a:t>
            </a:r>
          </a:p>
        </p:txBody>
      </p:sp>
      <p:sp>
        <p:nvSpPr>
          <p:cNvPr name="TextBox 4" id="4"/>
          <p:cNvSpPr txBox="true"/>
          <p:nvPr/>
        </p:nvSpPr>
        <p:spPr>
          <a:xfrm rot="0">
            <a:off x="2184626" y="3668878"/>
            <a:ext cx="13918747" cy="4701235"/>
          </a:xfrm>
          <a:prstGeom prst="rect">
            <a:avLst/>
          </a:prstGeom>
        </p:spPr>
        <p:txBody>
          <a:bodyPr anchor="t" rtlCol="false" tIns="0" lIns="0" bIns="0" rIns="0">
            <a:spAutoFit/>
          </a:bodyPr>
          <a:lstStyle/>
          <a:p>
            <a:pPr algn="just">
              <a:lnSpc>
                <a:spcPts val="3744"/>
              </a:lnSpc>
            </a:pPr>
            <a:r>
              <a:rPr lang="en-US" sz="3600">
                <a:solidFill>
                  <a:srgbClr val="FFFFFF"/>
                </a:solidFill>
                <a:latin typeface="Gruppo"/>
              </a:rPr>
              <a:t>OrthographicCamera dalam Three.js adalah jenis kamera yang digunakan untuk membuat tampilan 3D yang datar, tanpa adanya perspektif. Kamera ini mengambil objek 3D dan memproyeksikannya ke layar dengan cara yang menjaga proporsi objek, sehingga objek tetap terlihat sama besar, terlepas dari kedekatannya ke kamera. Ini berguna untuk aplikasi seperti permainan 2D, grafik teknis, atau tampilan objek dalam skala yang konsisten, tanpa efek perspektif. OrthographicCamera memiliki properti seperti posisi, orientasi, dan panjang pandangan yang dapat dikontrol untuk mengatur tampilan 3D yang diinginkan.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857677" y="4831895"/>
            <a:ext cx="6434115" cy="5077102"/>
          </a:xfrm>
          <a:custGeom>
            <a:avLst/>
            <a:gdLst/>
            <a:ahLst/>
            <a:cxnLst/>
            <a:rect r="r" b="b" t="t" l="l"/>
            <a:pathLst>
              <a:path h="5077102" w="6434115">
                <a:moveTo>
                  <a:pt x="0" y="0"/>
                </a:moveTo>
                <a:lnTo>
                  <a:pt x="6434115" y="0"/>
                </a:lnTo>
                <a:lnTo>
                  <a:pt x="6434115" y="5077102"/>
                </a:lnTo>
                <a:lnTo>
                  <a:pt x="0" y="5077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264253"/>
            <a:ext cx="3485656" cy="2173782"/>
          </a:xfrm>
          <a:custGeom>
            <a:avLst/>
            <a:gdLst/>
            <a:ahLst/>
            <a:cxnLst/>
            <a:rect r="r" b="b" t="t" l="l"/>
            <a:pathLst>
              <a:path h="2173782" w="3485656">
                <a:moveTo>
                  <a:pt x="0" y="0"/>
                </a:moveTo>
                <a:lnTo>
                  <a:pt x="3485656" y="0"/>
                </a:lnTo>
                <a:lnTo>
                  <a:pt x="3485656" y="2173782"/>
                </a:lnTo>
                <a:lnTo>
                  <a:pt x="0" y="2173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74734" y="1355347"/>
            <a:ext cx="10138531" cy="944110"/>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KELOMPOK MOON</a:t>
            </a:r>
          </a:p>
        </p:txBody>
      </p:sp>
      <p:sp>
        <p:nvSpPr>
          <p:cNvPr name="TextBox 5" id="5"/>
          <p:cNvSpPr txBox="true"/>
          <p:nvPr/>
        </p:nvSpPr>
        <p:spPr>
          <a:xfrm rot="0">
            <a:off x="8671359" y="3207103"/>
            <a:ext cx="7863499" cy="4992829"/>
          </a:xfrm>
          <a:prstGeom prst="rect">
            <a:avLst/>
          </a:prstGeom>
        </p:spPr>
        <p:txBody>
          <a:bodyPr anchor="t" rtlCol="false" tIns="0" lIns="0" bIns="0" rIns="0">
            <a:spAutoFit/>
          </a:bodyPr>
          <a:lstStyle/>
          <a:p>
            <a:pPr>
              <a:lnSpc>
                <a:spcPts val="5625"/>
              </a:lnSpc>
            </a:pPr>
            <a:r>
              <a:rPr lang="en-US" sz="4261" spc="217">
                <a:solidFill>
                  <a:srgbClr val="FFFFFF"/>
                </a:solidFill>
                <a:latin typeface="Gruppo"/>
              </a:rPr>
              <a:t>Anggota Kelompok</a:t>
            </a:r>
          </a:p>
          <a:p>
            <a:pPr marL="920069" indent="-460035" lvl="1">
              <a:lnSpc>
                <a:spcPts val="5625"/>
              </a:lnSpc>
              <a:buFont typeface="Arial"/>
              <a:buChar char="•"/>
            </a:pPr>
            <a:r>
              <a:rPr lang="en-US" sz="4261" spc="217">
                <a:solidFill>
                  <a:srgbClr val="FFFFFF"/>
                </a:solidFill>
                <a:latin typeface="Gruppo"/>
              </a:rPr>
              <a:t>Wardatul Amalia Safitri (5025211006)</a:t>
            </a:r>
          </a:p>
          <a:p>
            <a:pPr marL="920069" indent="-460035" lvl="1">
              <a:lnSpc>
                <a:spcPts val="5625"/>
              </a:lnSpc>
              <a:buFont typeface="Arial"/>
              <a:buChar char="•"/>
            </a:pPr>
            <a:r>
              <a:rPr lang="en-US" sz="4261" spc="217">
                <a:solidFill>
                  <a:srgbClr val="FFFFFF"/>
                </a:solidFill>
                <a:latin typeface="Gruppo"/>
              </a:rPr>
              <a:t>Salsabila Fatma Aripa (5025211057)</a:t>
            </a:r>
          </a:p>
          <a:p>
            <a:pPr marL="920069" indent="-460035" lvl="1">
              <a:lnSpc>
                <a:spcPts val="5625"/>
              </a:lnSpc>
              <a:buFont typeface="Arial"/>
              <a:buChar char="•"/>
            </a:pPr>
            <a:r>
              <a:rPr lang="en-US" sz="4261" spc="217">
                <a:solidFill>
                  <a:srgbClr val="FFFFFF"/>
                </a:solidFill>
                <a:latin typeface="Gruppo"/>
              </a:rPr>
              <a:t>Yusna Millaturrosyidah (5025211254)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3163160" y="3039442"/>
            <a:ext cx="11961680" cy="1645890"/>
          </a:xfrm>
          <a:custGeom>
            <a:avLst/>
            <a:gdLst/>
            <a:ahLst/>
            <a:cxnLst/>
            <a:rect r="r" b="b" t="t" l="l"/>
            <a:pathLst>
              <a:path h="1645890" w="11961680">
                <a:moveTo>
                  <a:pt x="0" y="0"/>
                </a:moveTo>
                <a:lnTo>
                  <a:pt x="11961680" y="0"/>
                </a:lnTo>
                <a:lnTo>
                  <a:pt x="11961680" y="1645890"/>
                </a:lnTo>
                <a:lnTo>
                  <a:pt x="0" y="1645890"/>
                </a:lnTo>
                <a:lnTo>
                  <a:pt x="0" y="0"/>
                </a:lnTo>
                <a:close/>
              </a:path>
            </a:pathLst>
          </a:custGeom>
          <a:blipFill>
            <a:blip r:embed="rId2"/>
            <a:stretch>
              <a:fillRect l="0" t="0" r="0" b="0"/>
            </a:stretch>
          </a:blipFill>
        </p:spPr>
      </p:sp>
      <p:sp>
        <p:nvSpPr>
          <p:cNvPr name="TextBox 3" id="3"/>
          <p:cNvSpPr txBox="true"/>
          <p:nvPr/>
        </p:nvSpPr>
        <p:spPr>
          <a:xfrm rot="0">
            <a:off x="2332075" y="4952147"/>
            <a:ext cx="13623850" cy="4060476"/>
          </a:xfrm>
          <a:prstGeom prst="rect">
            <a:avLst/>
          </a:prstGeom>
        </p:spPr>
        <p:txBody>
          <a:bodyPr anchor="t" rtlCol="false" tIns="0" lIns="0" bIns="0" rIns="0">
            <a:spAutoFit/>
          </a:bodyPr>
          <a:lstStyle/>
          <a:p>
            <a:pPr algn="just">
              <a:lnSpc>
                <a:spcPts val="3996"/>
              </a:lnSpc>
              <a:spcBef>
                <a:spcPct val="0"/>
              </a:spcBef>
            </a:pPr>
            <a:r>
              <a:rPr lang="en-US" sz="3600">
                <a:solidFill>
                  <a:srgbClr val="FFFFFF"/>
                </a:solidFill>
                <a:latin typeface="Gruppo"/>
              </a:rPr>
              <a:t>membuat objek kamera OrthographicCamera dalam Three.js dengan batas pandang yang datar dan tanpa perspektif. Kamera ini memiliki panjang pandangan yang didefinisikan oleh lebar (width) dan tinggi (height) layar, yang dibagi menjadi empat bagian, sehingga objek tetap terlihat dengan proporsi yang konsisten. Kamera ditempatkan di dalam scene dengan menggunakan "scene.add(camera)" sehingga dapat digunakan untuk merender objek 3D dalam tampilan tanpa perspektif.</a:t>
            </a:r>
          </a:p>
        </p:txBody>
      </p:sp>
      <p:sp>
        <p:nvSpPr>
          <p:cNvPr name="TextBox 4" id="4"/>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CODE EXAMPLE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ConstructoR</a:t>
            </a:r>
          </a:p>
        </p:txBody>
      </p:sp>
      <p:sp>
        <p:nvSpPr>
          <p:cNvPr name="TextBox 3" id="3"/>
          <p:cNvSpPr txBox="true"/>
          <p:nvPr/>
        </p:nvSpPr>
        <p:spPr>
          <a:xfrm rot="0">
            <a:off x="1028700" y="3457561"/>
            <a:ext cx="9144000" cy="4565273"/>
          </a:xfrm>
          <a:prstGeom prst="rect">
            <a:avLst/>
          </a:prstGeom>
        </p:spPr>
        <p:txBody>
          <a:bodyPr anchor="t" rtlCol="false" tIns="0" lIns="0" bIns="0" rIns="0">
            <a:spAutoFit/>
          </a:bodyPr>
          <a:lstStyle/>
          <a:p>
            <a:pPr>
              <a:lnSpc>
                <a:spcPts val="3996"/>
              </a:lnSpc>
              <a:spcBef>
                <a:spcPct val="0"/>
              </a:spcBef>
            </a:pPr>
            <a:r>
              <a:rPr lang="en-US" sz="3600">
                <a:solidFill>
                  <a:srgbClr val="FFFFFF"/>
                </a:solidFill>
                <a:latin typeface="Gruppo"/>
              </a:rPr>
              <a:t>OrthographicCamera( left : Number, right : Number, top : Number, bottom : Number, near : Number, far : Number )</a:t>
            </a:r>
          </a:p>
          <a:p>
            <a:pPr>
              <a:lnSpc>
                <a:spcPts val="3996"/>
              </a:lnSpc>
              <a:spcBef>
                <a:spcPct val="0"/>
              </a:spcBef>
            </a:pPr>
            <a:r>
              <a:rPr lang="en-US" sz="3600">
                <a:solidFill>
                  <a:srgbClr val="FFFFFF"/>
                </a:solidFill>
                <a:latin typeface="Gruppo"/>
              </a:rPr>
              <a:t>left — Camera frustum left plane.</a:t>
            </a:r>
          </a:p>
          <a:p>
            <a:pPr>
              <a:lnSpc>
                <a:spcPts val="3996"/>
              </a:lnSpc>
              <a:spcBef>
                <a:spcPct val="0"/>
              </a:spcBef>
            </a:pPr>
            <a:r>
              <a:rPr lang="en-US" sz="3600">
                <a:solidFill>
                  <a:srgbClr val="FFFFFF"/>
                </a:solidFill>
                <a:latin typeface="Gruppo"/>
              </a:rPr>
              <a:t>right — Camera frustum right plane.</a:t>
            </a:r>
          </a:p>
          <a:p>
            <a:pPr>
              <a:lnSpc>
                <a:spcPts val="3996"/>
              </a:lnSpc>
              <a:spcBef>
                <a:spcPct val="0"/>
              </a:spcBef>
            </a:pPr>
            <a:r>
              <a:rPr lang="en-US" sz="3600">
                <a:solidFill>
                  <a:srgbClr val="FFFFFF"/>
                </a:solidFill>
                <a:latin typeface="Gruppo"/>
              </a:rPr>
              <a:t>top — Camera frustum top plane.</a:t>
            </a:r>
          </a:p>
          <a:p>
            <a:pPr>
              <a:lnSpc>
                <a:spcPts val="3996"/>
              </a:lnSpc>
              <a:spcBef>
                <a:spcPct val="0"/>
              </a:spcBef>
            </a:pPr>
            <a:r>
              <a:rPr lang="en-US" sz="3600">
                <a:solidFill>
                  <a:srgbClr val="FFFFFF"/>
                </a:solidFill>
                <a:latin typeface="Gruppo"/>
              </a:rPr>
              <a:t>bottom — Camera frustum bottom plane.</a:t>
            </a:r>
          </a:p>
          <a:p>
            <a:pPr>
              <a:lnSpc>
                <a:spcPts val="3996"/>
              </a:lnSpc>
              <a:spcBef>
                <a:spcPct val="0"/>
              </a:spcBef>
            </a:pPr>
            <a:r>
              <a:rPr lang="en-US" sz="3600">
                <a:solidFill>
                  <a:srgbClr val="FFFFFF"/>
                </a:solidFill>
                <a:latin typeface="Gruppo"/>
              </a:rPr>
              <a:t>near — Camera frustum near plane.</a:t>
            </a:r>
          </a:p>
          <a:p>
            <a:pPr>
              <a:lnSpc>
                <a:spcPts val="3996"/>
              </a:lnSpc>
              <a:spcBef>
                <a:spcPct val="0"/>
              </a:spcBef>
            </a:pPr>
            <a:r>
              <a:rPr lang="en-US" sz="3600">
                <a:solidFill>
                  <a:srgbClr val="FFFFFF"/>
                </a:solidFill>
                <a:latin typeface="Gruppo"/>
              </a:rPr>
              <a:t>far — Camera frustum far plane.</a:t>
            </a:r>
          </a:p>
        </p:txBody>
      </p:sp>
      <p:sp>
        <p:nvSpPr>
          <p:cNvPr name="Freeform 4" id="4"/>
          <p:cNvSpPr/>
          <p:nvPr/>
        </p:nvSpPr>
        <p:spPr>
          <a:xfrm flipH="false" flipV="false" rot="0">
            <a:off x="11123423" y="3691376"/>
            <a:ext cx="6179684" cy="4078592"/>
          </a:xfrm>
          <a:custGeom>
            <a:avLst/>
            <a:gdLst/>
            <a:ahLst/>
            <a:cxnLst/>
            <a:rect r="r" b="b" t="t" l="l"/>
            <a:pathLst>
              <a:path h="4078592" w="6179684">
                <a:moveTo>
                  <a:pt x="0" y="0"/>
                </a:moveTo>
                <a:lnTo>
                  <a:pt x="6179685" y="0"/>
                </a:lnTo>
                <a:lnTo>
                  <a:pt x="6179685" y="4078592"/>
                </a:lnTo>
                <a:lnTo>
                  <a:pt x="0" y="4078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Properties</a:t>
            </a:r>
          </a:p>
        </p:txBody>
      </p:sp>
      <p:sp>
        <p:nvSpPr>
          <p:cNvPr name="TextBox 3" id="3"/>
          <p:cNvSpPr txBox="true"/>
          <p:nvPr/>
        </p:nvSpPr>
        <p:spPr>
          <a:xfrm rot="0">
            <a:off x="1028700" y="3431649"/>
            <a:ext cx="9144000" cy="4565273"/>
          </a:xfrm>
          <a:prstGeom prst="rect">
            <a:avLst/>
          </a:prstGeom>
        </p:spPr>
        <p:txBody>
          <a:bodyPr anchor="t" rtlCol="false" tIns="0" lIns="0" bIns="0" rIns="0">
            <a:spAutoFit/>
          </a:bodyPr>
          <a:lstStyle/>
          <a:p>
            <a:pPr>
              <a:lnSpc>
                <a:spcPts val="3996"/>
              </a:lnSpc>
            </a:pPr>
            <a:r>
              <a:rPr lang="en-US" sz="3600">
                <a:solidFill>
                  <a:srgbClr val="FFFFFF"/>
                </a:solidFill>
                <a:latin typeface="Gruppo"/>
              </a:rPr>
              <a:t>.</a:t>
            </a:r>
            <a:r>
              <a:rPr lang="en-US" sz="3600" u="sng">
                <a:solidFill>
                  <a:srgbClr val="FFFFFF"/>
                </a:solidFill>
                <a:latin typeface="Gruppo"/>
                <a:hlinkClick r:id="rId2" tooltip="https://threejs.org/docs/index.html#api/en/cameras/OrthographicCamera.bottom"/>
              </a:rPr>
              <a:t>bottom</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3" tooltip="https://threejs.org/docs/index.html#api/en/cameras/OrthographicCamera.far"/>
              </a:rPr>
              <a:t>far</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4" tooltip="https://threejs.org/docs/index.html#api/en/cameras/OrthographicCamera.isOrthographicCamera"/>
              </a:rPr>
              <a:t>isOrthographicCamera</a:t>
            </a:r>
            <a:r>
              <a:rPr lang="en-US" sz="3600">
                <a:solidFill>
                  <a:srgbClr val="FFFFFF"/>
                </a:solidFill>
                <a:latin typeface="Gruppo"/>
              </a:rPr>
              <a:t> : Boolean</a:t>
            </a:r>
          </a:p>
          <a:p>
            <a:pPr>
              <a:lnSpc>
                <a:spcPts val="3996"/>
              </a:lnSpc>
            </a:pPr>
            <a:r>
              <a:rPr lang="en-US" sz="3600">
                <a:solidFill>
                  <a:srgbClr val="FFFFFF"/>
                </a:solidFill>
                <a:latin typeface="Gruppo"/>
              </a:rPr>
              <a:t>.</a:t>
            </a:r>
            <a:r>
              <a:rPr lang="en-US" sz="3600" u="sng">
                <a:solidFill>
                  <a:srgbClr val="FFFFFF"/>
                </a:solidFill>
                <a:latin typeface="Gruppo"/>
                <a:hlinkClick r:id="rId5" tooltip="https://threejs.org/docs/index.html#api/en/cameras/OrthographicCamera.left"/>
              </a:rPr>
              <a:t>left</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6" tooltip="https://threejs.org/docs/index.html#api/en/cameras/OrthographicCamera.near"/>
              </a:rPr>
              <a:t>near</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7" tooltip="https://threejs.org/docs/index.html#api/en/cameras/OrthographicCamera.right"/>
              </a:rPr>
              <a:t>right</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8" tooltip="https://threejs.org/docs/index.html#api/en/cameras/OrthographicCamera.top"/>
              </a:rPr>
              <a:t>top</a:t>
            </a:r>
            <a:r>
              <a:rPr lang="en-US" sz="3600">
                <a:solidFill>
                  <a:srgbClr val="FFFFFF"/>
                </a:solidFill>
                <a:latin typeface="Gruppo"/>
              </a:rPr>
              <a:t> : Float</a:t>
            </a:r>
          </a:p>
          <a:p>
            <a:pPr>
              <a:lnSpc>
                <a:spcPts val="3996"/>
              </a:lnSpc>
            </a:pPr>
            <a:r>
              <a:rPr lang="en-US" sz="3600">
                <a:solidFill>
                  <a:srgbClr val="FFFFFF"/>
                </a:solidFill>
                <a:latin typeface="Gruppo"/>
              </a:rPr>
              <a:t>.</a:t>
            </a:r>
            <a:r>
              <a:rPr lang="en-US" sz="3600" u="sng">
                <a:solidFill>
                  <a:srgbClr val="FFFFFF"/>
                </a:solidFill>
                <a:latin typeface="Gruppo"/>
                <a:hlinkClick r:id="rId9" tooltip="https://threejs.org/docs/index.html#api/en/cameras/OrthographicCamera.view"/>
              </a:rPr>
              <a:t>view</a:t>
            </a:r>
            <a:r>
              <a:rPr lang="en-US" sz="3600">
                <a:solidFill>
                  <a:srgbClr val="FFFFFF"/>
                </a:solidFill>
                <a:latin typeface="Gruppo"/>
              </a:rPr>
              <a:t> : Object</a:t>
            </a:r>
          </a:p>
          <a:p>
            <a:pPr>
              <a:lnSpc>
                <a:spcPts val="3996"/>
              </a:lnSpc>
              <a:spcBef>
                <a:spcPct val="0"/>
              </a:spcBef>
            </a:pPr>
            <a:r>
              <a:rPr lang="en-US" sz="3600">
                <a:solidFill>
                  <a:srgbClr val="FFFFFF"/>
                </a:solidFill>
                <a:latin typeface="Gruppo"/>
              </a:rPr>
              <a:t>.</a:t>
            </a:r>
            <a:r>
              <a:rPr lang="en-US" sz="3600" u="sng">
                <a:solidFill>
                  <a:srgbClr val="FFFFFF"/>
                </a:solidFill>
                <a:latin typeface="Gruppo"/>
                <a:hlinkClick r:id="rId10" tooltip="https://threejs.org/docs/index.html#api/en/cameras/OrthographicCamera.zoom"/>
              </a:rPr>
              <a:t>zoom</a:t>
            </a:r>
            <a:r>
              <a:rPr lang="en-US" sz="3600">
                <a:solidFill>
                  <a:srgbClr val="FFFFFF"/>
                </a:solidFill>
                <a:latin typeface="Gruppo"/>
              </a:rPr>
              <a:t> : number</a:t>
            </a:r>
          </a:p>
        </p:txBody>
      </p:sp>
      <p:sp>
        <p:nvSpPr>
          <p:cNvPr name="Freeform 4" id="4"/>
          <p:cNvSpPr/>
          <p:nvPr/>
        </p:nvSpPr>
        <p:spPr>
          <a:xfrm flipH="false" flipV="false" rot="0">
            <a:off x="10889332" y="3793770"/>
            <a:ext cx="6369968" cy="3821981"/>
          </a:xfrm>
          <a:custGeom>
            <a:avLst/>
            <a:gdLst/>
            <a:ahLst/>
            <a:cxnLst/>
            <a:rect r="r" b="b" t="t" l="l"/>
            <a:pathLst>
              <a:path h="3821981" w="6369968">
                <a:moveTo>
                  <a:pt x="0" y="0"/>
                </a:moveTo>
                <a:lnTo>
                  <a:pt x="6369968" y="0"/>
                </a:lnTo>
                <a:lnTo>
                  <a:pt x="6369968" y="3821981"/>
                </a:lnTo>
                <a:lnTo>
                  <a:pt x="0" y="38219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4074734" y="1355347"/>
            <a:ext cx="10138531" cy="944004"/>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METHODS</a:t>
            </a:r>
          </a:p>
        </p:txBody>
      </p:sp>
      <p:sp>
        <p:nvSpPr>
          <p:cNvPr name="TextBox 3" id="3"/>
          <p:cNvSpPr txBox="true"/>
          <p:nvPr/>
        </p:nvSpPr>
        <p:spPr>
          <a:xfrm rot="0">
            <a:off x="1028700" y="2870389"/>
            <a:ext cx="9144000" cy="7594056"/>
          </a:xfrm>
          <a:prstGeom prst="rect">
            <a:avLst/>
          </a:prstGeom>
        </p:spPr>
        <p:txBody>
          <a:bodyPr anchor="t" rtlCol="false" tIns="0" lIns="0" bIns="0" rIns="0">
            <a:spAutoFit/>
          </a:bodyPr>
          <a:lstStyle/>
          <a:p>
            <a:pPr>
              <a:lnSpc>
                <a:spcPts val="3996"/>
              </a:lnSpc>
            </a:pPr>
            <a:r>
              <a:rPr lang="en-US" sz="3600">
                <a:solidFill>
                  <a:srgbClr val="FFFFFF"/>
                </a:solidFill>
                <a:latin typeface="Gruppo"/>
              </a:rPr>
              <a:t>.</a:t>
            </a:r>
            <a:r>
              <a:rPr lang="en-US" sz="3600" u="sng">
                <a:solidFill>
                  <a:srgbClr val="FFFFFF"/>
                </a:solidFill>
                <a:latin typeface="Gruppo"/>
                <a:hlinkClick r:id="rId2" tooltip="https://threejs.org/docs/index.html#api/en/cameras/OrthographicCamera.setViewOffset"/>
              </a:rPr>
              <a:t>setViewOffset</a:t>
            </a:r>
            <a:r>
              <a:rPr lang="en-US" sz="3600">
                <a:solidFill>
                  <a:srgbClr val="FFFFFF"/>
                </a:solidFill>
                <a:latin typeface="Gruppo"/>
              </a:rPr>
              <a:t> ( fullWidth : Float, fullHeight : Float, x : Float, y : Float, width : Float, height : Float ) : undefined</a:t>
            </a:r>
          </a:p>
          <a:p>
            <a:pPr>
              <a:lnSpc>
                <a:spcPts val="3996"/>
              </a:lnSpc>
            </a:pPr>
            <a:r>
              <a:rPr lang="en-US" sz="3600">
                <a:solidFill>
                  <a:srgbClr val="FFFFFF"/>
                </a:solidFill>
                <a:latin typeface="Gruppo"/>
              </a:rPr>
              <a:t>fullWidth — full width of multiview setup</a:t>
            </a:r>
          </a:p>
          <a:p>
            <a:pPr>
              <a:lnSpc>
                <a:spcPts val="3996"/>
              </a:lnSpc>
            </a:pPr>
            <a:r>
              <a:rPr lang="en-US" sz="3600">
                <a:solidFill>
                  <a:srgbClr val="FFFFFF"/>
                </a:solidFill>
                <a:latin typeface="Gruppo"/>
              </a:rPr>
              <a:t>fullHeight — full height of multiview setup</a:t>
            </a:r>
          </a:p>
          <a:p>
            <a:pPr>
              <a:lnSpc>
                <a:spcPts val="3996"/>
              </a:lnSpc>
            </a:pPr>
            <a:r>
              <a:rPr lang="en-US" sz="3600">
                <a:solidFill>
                  <a:srgbClr val="FFFFFF"/>
                </a:solidFill>
                <a:latin typeface="Gruppo"/>
              </a:rPr>
              <a:t>x — horizontal offset of subcamera</a:t>
            </a:r>
          </a:p>
          <a:p>
            <a:pPr>
              <a:lnSpc>
                <a:spcPts val="3996"/>
              </a:lnSpc>
            </a:pPr>
            <a:r>
              <a:rPr lang="en-US" sz="3600">
                <a:solidFill>
                  <a:srgbClr val="FFFFFF"/>
                </a:solidFill>
                <a:latin typeface="Gruppo"/>
              </a:rPr>
              <a:t>y — vertical offset of subcamera</a:t>
            </a:r>
          </a:p>
          <a:p>
            <a:pPr>
              <a:lnSpc>
                <a:spcPts val="3996"/>
              </a:lnSpc>
            </a:pPr>
            <a:r>
              <a:rPr lang="en-US" sz="3600">
                <a:solidFill>
                  <a:srgbClr val="FFFFFF"/>
                </a:solidFill>
                <a:latin typeface="Gruppo"/>
              </a:rPr>
              <a:t>width — width of subcamera</a:t>
            </a:r>
          </a:p>
          <a:p>
            <a:pPr>
              <a:lnSpc>
                <a:spcPts val="3996"/>
              </a:lnSpc>
            </a:pPr>
            <a:r>
              <a:rPr lang="en-US" sz="3600">
                <a:solidFill>
                  <a:srgbClr val="FFFFFF"/>
                </a:solidFill>
                <a:latin typeface="Gruppo"/>
              </a:rPr>
              <a:t>height — height of subcamera</a:t>
            </a:r>
          </a:p>
          <a:p>
            <a:pPr>
              <a:lnSpc>
                <a:spcPts val="3996"/>
              </a:lnSpc>
            </a:pPr>
          </a:p>
          <a:p>
            <a:pPr>
              <a:lnSpc>
                <a:spcPts val="3996"/>
              </a:lnSpc>
            </a:pPr>
            <a:r>
              <a:rPr lang="en-US" sz="3600">
                <a:solidFill>
                  <a:srgbClr val="FFFFFF"/>
                </a:solidFill>
                <a:latin typeface="Gruppo"/>
              </a:rPr>
              <a:t>.</a:t>
            </a:r>
            <a:r>
              <a:rPr lang="en-US" sz="3600" u="sng">
                <a:solidFill>
                  <a:srgbClr val="FFFFFF"/>
                </a:solidFill>
                <a:latin typeface="Gruppo"/>
                <a:hlinkClick r:id="rId3" tooltip="https://threejs.org/docs/index.html#api/en/cameras/OrthographicCamera.clearViewOffset"/>
              </a:rPr>
              <a:t>clearViewOffset</a:t>
            </a:r>
            <a:r>
              <a:rPr lang="en-US" sz="3600">
                <a:solidFill>
                  <a:srgbClr val="FFFFFF"/>
                </a:solidFill>
                <a:latin typeface="Gruppo"/>
              </a:rPr>
              <a:t> () : undefined</a:t>
            </a:r>
          </a:p>
          <a:p>
            <a:pPr>
              <a:lnSpc>
                <a:spcPts val="3996"/>
              </a:lnSpc>
            </a:pPr>
            <a:r>
              <a:rPr lang="en-US" sz="3600">
                <a:solidFill>
                  <a:srgbClr val="FFFFFF"/>
                </a:solidFill>
                <a:latin typeface="Gruppo"/>
              </a:rPr>
              <a:t>.</a:t>
            </a:r>
            <a:r>
              <a:rPr lang="en-US" sz="3600" u="sng">
                <a:solidFill>
                  <a:srgbClr val="FFFFFF"/>
                </a:solidFill>
                <a:latin typeface="Gruppo"/>
                <a:hlinkClick r:id="rId4" tooltip="https://threejs.org/docs/index.html#api/en/cameras/OrthographicCamera.updateProjectionMatrix"/>
              </a:rPr>
              <a:t>updateProjectionMatrix</a:t>
            </a:r>
            <a:r>
              <a:rPr lang="en-US" sz="3600">
                <a:solidFill>
                  <a:srgbClr val="FFFFFF"/>
                </a:solidFill>
                <a:latin typeface="Gruppo"/>
              </a:rPr>
              <a:t> () : undefined</a:t>
            </a:r>
          </a:p>
          <a:p>
            <a:pPr>
              <a:lnSpc>
                <a:spcPts val="3996"/>
              </a:lnSpc>
            </a:pPr>
            <a:r>
              <a:rPr lang="en-US" sz="3600">
                <a:solidFill>
                  <a:srgbClr val="FFFFFF"/>
                </a:solidFill>
                <a:latin typeface="Gruppo"/>
              </a:rPr>
              <a:t>.</a:t>
            </a:r>
            <a:r>
              <a:rPr lang="en-US" sz="3600" u="sng">
                <a:solidFill>
                  <a:srgbClr val="FFFFFF"/>
                </a:solidFill>
                <a:latin typeface="Gruppo"/>
                <a:hlinkClick r:id="rId5" tooltip="https://threejs.org/docs/index.html#api/en/cameras/OrthographicCamera.toJSON"/>
              </a:rPr>
              <a:t>toJSON</a:t>
            </a:r>
            <a:r>
              <a:rPr lang="en-US" sz="3600">
                <a:solidFill>
                  <a:srgbClr val="FFFFFF"/>
                </a:solidFill>
                <a:latin typeface="Gruppo"/>
              </a:rPr>
              <a:t> (meta : Object) : Object</a:t>
            </a:r>
          </a:p>
          <a:p>
            <a:pPr>
              <a:lnSpc>
                <a:spcPts val="3996"/>
              </a:lnSpc>
            </a:pPr>
          </a:p>
          <a:p>
            <a:pPr>
              <a:lnSpc>
                <a:spcPts val="3996"/>
              </a:lnSpc>
              <a:spcBef>
                <a:spcPct val="0"/>
              </a:spcBef>
            </a:pPr>
          </a:p>
        </p:txBody>
      </p:sp>
      <p:sp>
        <p:nvSpPr>
          <p:cNvPr name="Freeform 4" id="4"/>
          <p:cNvSpPr/>
          <p:nvPr/>
        </p:nvSpPr>
        <p:spPr>
          <a:xfrm flipH="false" flipV="false" rot="0">
            <a:off x="12043171" y="3185080"/>
            <a:ext cx="5216129" cy="3916839"/>
          </a:xfrm>
          <a:custGeom>
            <a:avLst/>
            <a:gdLst/>
            <a:ahLst/>
            <a:cxnLst/>
            <a:rect r="r" b="b" t="t" l="l"/>
            <a:pathLst>
              <a:path h="3916839" w="5216129">
                <a:moveTo>
                  <a:pt x="0" y="0"/>
                </a:moveTo>
                <a:lnTo>
                  <a:pt x="5216129" y="0"/>
                </a:lnTo>
                <a:lnTo>
                  <a:pt x="5216129" y="3916840"/>
                </a:lnTo>
                <a:lnTo>
                  <a:pt x="0" y="39168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296449" y="1529767"/>
            <a:ext cx="7214324" cy="7227465"/>
          </a:xfrm>
          <a:custGeom>
            <a:avLst/>
            <a:gdLst/>
            <a:ahLst/>
            <a:cxnLst/>
            <a:rect r="r" b="b" t="t" l="l"/>
            <a:pathLst>
              <a:path h="7227465" w="7214324">
                <a:moveTo>
                  <a:pt x="0" y="0"/>
                </a:moveTo>
                <a:lnTo>
                  <a:pt x="7214325" y="0"/>
                </a:lnTo>
                <a:lnTo>
                  <a:pt x="7214325" y="7227466"/>
                </a:lnTo>
                <a:lnTo>
                  <a:pt x="0" y="722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78726" y="924185"/>
            <a:ext cx="7606082" cy="1869540"/>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PERSPECTIVE CAMERA</a:t>
            </a:r>
          </a:p>
        </p:txBody>
      </p:sp>
      <p:sp>
        <p:nvSpPr>
          <p:cNvPr name="TextBox 4" id="4"/>
          <p:cNvSpPr txBox="true"/>
          <p:nvPr/>
        </p:nvSpPr>
        <p:spPr>
          <a:xfrm rot="0">
            <a:off x="8075132" y="3211691"/>
            <a:ext cx="9436426" cy="5732024"/>
          </a:xfrm>
          <a:prstGeom prst="rect">
            <a:avLst/>
          </a:prstGeom>
        </p:spPr>
        <p:txBody>
          <a:bodyPr anchor="t" rtlCol="false" tIns="0" lIns="0" bIns="0" rIns="0">
            <a:spAutoFit/>
          </a:bodyPr>
          <a:lstStyle/>
          <a:p>
            <a:pPr algn="ctr">
              <a:lnSpc>
                <a:spcPts val="3796"/>
              </a:lnSpc>
            </a:pPr>
            <a:r>
              <a:rPr lang="en-US" sz="3650">
                <a:solidFill>
                  <a:srgbClr val="FFFFFF"/>
                </a:solidFill>
                <a:latin typeface="Gruppo"/>
              </a:rPr>
              <a:t>Perspective camera adalah proses penggambaran objek dengan menerapkan perspective projection. Teknik penggambaran objek dalam perspective camera ini memanfaatkan garis-garis yang mengarah ke suatu titik tertentu yang disebut titik hilang. Proses pengambaran objek dengan perspective camera akan membuat visualisasi yang serupa dengan cara mata melihat dan teknik ini adalah salah satu teknik yang umum digunakan dalam merender 3D Object.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13470886" y="7410450"/>
            <a:ext cx="5850623" cy="3563561"/>
          </a:xfrm>
          <a:custGeom>
            <a:avLst/>
            <a:gdLst/>
            <a:ahLst/>
            <a:cxnLst/>
            <a:rect r="r" b="b" t="t" l="l"/>
            <a:pathLst>
              <a:path h="3563561" w="5850623">
                <a:moveTo>
                  <a:pt x="0" y="0"/>
                </a:moveTo>
                <a:lnTo>
                  <a:pt x="5850623" y="0"/>
                </a:lnTo>
                <a:lnTo>
                  <a:pt x="5850623" y="3563561"/>
                </a:lnTo>
                <a:lnTo>
                  <a:pt x="0" y="3563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6032" y="2269900"/>
            <a:ext cx="15530166" cy="1336317"/>
          </a:xfrm>
          <a:custGeom>
            <a:avLst/>
            <a:gdLst/>
            <a:ahLst/>
            <a:cxnLst/>
            <a:rect r="r" b="b" t="t" l="l"/>
            <a:pathLst>
              <a:path h="1336317" w="15530166">
                <a:moveTo>
                  <a:pt x="0" y="0"/>
                </a:moveTo>
                <a:lnTo>
                  <a:pt x="15530166" y="0"/>
                </a:lnTo>
                <a:lnTo>
                  <a:pt x="15530166" y="1336316"/>
                </a:lnTo>
                <a:lnTo>
                  <a:pt x="0" y="1336316"/>
                </a:lnTo>
                <a:lnTo>
                  <a:pt x="0" y="0"/>
                </a:lnTo>
                <a:close/>
              </a:path>
            </a:pathLst>
          </a:custGeom>
          <a:blipFill>
            <a:blip r:embed="rId4"/>
            <a:stretch>
              <a:fillRect l="0" t="0" r="0" b="0"/>
            </a:stretch>
          </a:blipFill>
        </p:spPr>
      </p:sp>
      <p:sp>
        <p:nvSpPr>
          <p:cNvPr name="TextBox 4" id="4"/>
          <p:cNvSpPr txBox="true"/>
          <p:nvPr/>
        </p:nvSpPr>
        <p:spPr>
          <a:xfrm rot="0">
            <a:off x="666290" y="662605"/>
            <a:ext cx="13894126" cy="1072096"/>
          </a:xfrm>
          <a:prstGeom prst="rect">
            <a:avLst/>
          </a:prstGeom>
        </p:spPr>
        <p:txBody>
          <a:bodyPr anchor="t" rtlCol="false" tIns="0" lIns="0" bIns="0" rIns="0">
            <a:spAutoFit/>
          </a:bodyPr>
          <a:lstStyle/>
          <a:p>
            <a:pPr algn="ctr">
              <a:lnSpc>
                <a:spcPts val="8375"/>
              </a:lnSpc>
            </a:pPr>
            <a:r>
              <a:rPr lang="en-US" sz="7545">
                <a:solidFill>
                  <a:srgbClr val="FFFFFF"/>
                </a:solidFill>
                <a:latin typeface="Cosmic Octo Medium"/>
              </a:rPr>
              <a:t>CODE EXAMPLE</a:t>
            </a:r>
          </a:p>
        </p:txBody>
      </p:sp>
      <p:sp>
        <p:nvSpPr>
          <p:cNvPr name="TextBox 5" id="5"/>
          <p:cNvSpPr txBox="true"/>
          <p:nvPr/>
        </p:nvSpPr>
        <p:spPr>
          <a:xfrm rot="0">
            <a:off x="466549" y="4640789"/>
            <a:ext cx="13894126" cy="1072096"/>
          </a:xfrm>
          <a:prstGeom prst="rect">
            <a:avLst/>
          </a:prstGeom>
        </p:spPr>
        <p:txBody>
          <a:bodyPr anchor="t" rtlCol="false" tIns="0" lIns="0" bIns="0" rIns="0">
            <a:spAutoFit/>
          </a:bodyPr>
          <a:lstStyle/>
          <a:p>
            <a:pPr algn="ctr">
              <a:lnSpc>
                <a:spcPts val="8375"/>
              </a:lnSpc>
            </a:pPr>
            <a:r>
              <a:rPr lang="en-US" sz="7545">
                <a:solidFill>
                  <a:srgbClr val="FFFFFF"/>
                </a:solidFill>
                <a:latin typeface="Cosmic Octo Medium"/>
              </a:rPr>
              <a:t>CONSTRUCTOR</a:t>
            </a:r>
          </a:p>
        </p:txBody>
      </p:sp>
      <p:sp>
        <p:nvSpPr>
          <p:cNvPr name="TextBox 6" id="6"/>
          <p:cNvSpPr txBox="true"/>
          <p:nvPr/>
        </p:nvSpPr>
        <p:spPr>
          <a:xfrm rot="0">
            <a:off x="666290" y="6051737"/>
            <a:ext cx="17259300" cy="3350774"/>
          </a:xfrm>
          <a:prstGeom prst="rect">
            <a:avLst/>
          </a:prstGeom>
        </p:spPr>
        <p:txBody>
          <a:bodyPr anchor="t" rtlCol="false" tIns="0" lIns="0" bIns="0" rIns="0">
            <a:spAutoFit/>
          </a:bodyPr>
          <a:lstStyle/>
          <a:p>
            <a:pPr algn="just">
              <a:lnSpc>
                <a:spcPts val="3796"/>
              </a:lnSpc>
            </a:pPr>
            <a:r>
              <a:rPr lang="en-US" sz="3650">
                <a:solidFill>
                  <a:srgbClr val="FFFFFF"/>
                </a:solidFill>
                <a:latin typeface="Gruppo"/>
              </a:rPr>
              <a:t>PerspectiveCamera( fov : Number, aspect : Number, near : Number, far : Number )</a:t>
            </a:r>
          </a:p>
          <a:p>
            <a:pPr algn="just">
              <a:lnSpc>
                <a:spcPts val="3796"/>
              </a:lnSpc>
            </a:pPr>
          </a:p>
          <a:p>
            <a:pPr algn="just">
              <a:lnSpc>
                <a:spcPts val="3796"/>
              </a:lnSpc>
            </a:pPr>
            <a:r>
              <a:rPr lang="en-US" sz="3650">
                <a:solidFill>
                  <a:srgbClr val="FFFFFF"/>
                </a:solidFill>
                <a:latin typeface="Gruppo"/>
              </a:rPr>
              <a:t>fov — Camera frustum vertical field of view.</a:t>
            </a:r>
          </a:p>
          <a:p>
            <a:pPr algn="just">
              <a:lnSpc>
                <a:spcPts val="3796"/>
              </a:lnSpc>
            </a:pPr>
            <a:r>
              <a:rPr lang="en-US" sz="3650">
                <a:solidFill>
                  <a:srgbClr val="FFFFFF"/>
                </a:solidFill>
                <a:latin typeface="Gruppo"/>
              </a:rPr>
              <a:t>aspect — Camera frustum aspect ratio.</a:t>
            </a:r>
          </a:p>
          <a:p>
            <a:pPr algn="just">
              <a:lnSpc>
                <a:spcPts val="3796"/>
              </a:lnSpc>
            </a:pPr>
            <a:r>
              <a:rPr lang="en-US" sz="3650">
                <a:solidFill>
                  <a:srgbClr val="FFFFFF"/>
                </a:solidFill>
                <a:latin typeface="Gruppo"/>
              </a:rPr>
              <a:t>near — Camera frustum near plane.</a:t>
            </a:r>
          </a:p>
          <a:p>
            <a:pPr algn="just">
              <a:lnSpc>
                <a:spcPts val="3796"/>
              </a:lnSpc>
            </a:pPr>
            <a:r>
              <a:rPr lang="en-US" sz="3650">
                <a:solidFill>
                  <a:srgbClr val="FFFFFF"/>
                </a:solidFill>
                <a:latin typeface="Gruppo"/>
              </a:rPr>
              <a:t>far — Camera frustum far plane.</a:t>
            </a:r>
          </a:p>
          <a:p>
            <a:pPr algn="just">
              <a:lnSpc>
                <a:spcPts val="3796"/>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547998" y="962525"/>
            <a:ext cx="8115300" cy="1013460"/>
          </a:xfrm>
          <a:prstGeom prst="rect">
            <a:avLst/>
          </a:prstGeom>
        </p:spPr>
        <p:txBody>
          <a:bodyPr anchor="t" rtlCol="false" tIns="0" lIns="0" bIns="0" rIns="0">
            <a:spAutoFit/>
          </a:bodyPr>
          <a:lstStyle/>
          <a:p>
            <a:pPr algn="ctr">
              <a:lnSpc>
                <a:spcPts val="7769"/>
              </a:lnSpc>
            </a:pPr>
            <a:r>
              <a:rPr lang="en-US" sz="6999">
                <a:solidFill>
                  <a:srgbClr val="FFFFFF"/>
                </a:solidFill>
                <a:latin typeface="Cosmic Octo Medium"/>
              </a:rPr>
              <a:t>PROPERTIES</a:t>
            </a:r>
          </a:p>
        </p:txBody>
      </p:sp>
      <p:sp>
        <p:nvSpPr>
          <p:cNvPr name="TextBox 3" id="3"/>
          <p:cNvSpPr txBox="true"/>
          <p:nvPr/>
        </p:nvSpPr>
        <p:spPr>
          <a:xfrm rot="0">
            <a:off x="715972" y="2795223"/>
            <a:ext cx="8428028" cy="5930264"/>
          </a:xfrm>
          <a:prstGeom prst="rect">
            <a:avLst/>
          </a:prstGeom>
        </p:spPr>
        <p:txBody>
          <a:bodyPr anchor="t" rtlCol="false" tIns="0" lIns="0" bIns="0" rIns="0">
            <a:spAutoFit/>
          </a:bodyPr>
          <a:lstStyle/>
          <a:p>
            <a:pPr>
              <a:lnSpc>
                <a:spcPts val="4679"/>
              </a:lnSpc>
            </a:pPr>
            <a:r>
              <a:rPr lang="en-US" sz="4499">
                <a:solidFill>
                  <a:srgbClr val="FFFFFF"/>
                </a:solidFill>
                <a:latin typeface="Gruppo"/>
              </a:rPr>
              <a:t>.aspect : float</a:t>
            </a:r>
          </a:p>
          <a:p>
            <a:pPr>
              <a:lnSpc>
                <a:spcPts val="4679"/>
              </a:lnSpc>
            </a:pPr>
            <a:r>
              <a:rPr lang="en-US" sz="4499">
                <a:solidFill>
                  <a:srgbClr val="FFFFFF"/>
                </a:solidFill>
                <a:latin typeface="Gruppo"/>
              </a:rPr>
              <a:t>.far : float</a:t>
            </a:r>
          </a:p>
          <a:p>
            <a:pPr>
              <a:lnSpc>
                <a:spcPts val="4679"/>
              </a:lnSpc>
            </a:pPr>
            <a:r>
              <a:rPr lang="en-US" sz="4499">
                <a:solidFill>
                  <a:srgbClr val="FFFFFF"/>
                </a:solidFill>
                <a:latin typeface="Gruppo"/>
              </a:rPr>
              <a:t>.filmGauge : float</a:t>
            </a:r>
          </a:p>
          <a:p>
            <a:pPr>
              <a:lnSpc>
                <a:spcPts val="4679"/>
              </a:lnSpc>
            </a:pPr>
            <a:r>
              <a:rPr lang="en-US" sz="4499">
                <a:solidFill>
                  <a:srgbClr val="FFFFFF"/>
                </a:solidFill>
                <a:latin typeface="Gruppo"/>
              </a:rPr>
              <a:t>.filmOffset : float</a:t>
            </a:r>
          </a:p>
          <a:p>
            <a:pPr>
              <a:lnSpc>
                <a:spcPts val="4679"/>
              </a:lnSpc>
            </a:pPr>
            <a:r>
              <a:rPr lang="en-US" sz="4499">
                <a:solidFill>
                  <a:srgbClr val="FFFFFF"/>
                </a:solidFill>
                <a:latin typeface="Gruppo"/>
              </a:rPr>
              <a:t>.focus : float</a:t>
            </a:r>
          </a:p>
          <a:p>
            <a:pPr>
              <a:lnSpc>
                <a:spcPts val="4679"/>
              </a:lnSpc>
            </a:pPr>
            <a:r>
              <a:rPr lang="en-US" sz="4499">
                <a:solidFill>
                  <a:srgbClr val="FFFFFF"/>
                </a:solidFill>
                <a:latin typeface="Gruppo"/>
              </a:rPr>
              <a:t>.fov : float</a:t>
            </a:r>
          </a:p>
          <a:p>
            <a:pPr>
              <a:lnSpc>
                <a:spcPts val="4679"/>
              </a:lnSpc>
            </a:pPr>
            <a:r>
              <a:rPr lang="en-US" sz="4499">
                <a:solidFill>
                  <a:srgbClr val="FFFFFF"/>
                </a:solidFill>
                <a:latin typeface="Gruppo"/>
              </a:rPr>
              <a:t>.isPerspectiveCamera : boolean</a:t>
            </a:r>
          </a:p>
          <a:p>
            <a:pPr>
              <a:lnSpc>
                <a:spcPts val="4679"/>
              </a:lnSpc>
            </a:pPr>
            <a:r>
              <a:rPr lang="en-US" sz="4499">
                <a:solidFill>
                  <a:srgbClr val="FFFFFF"/>
                </a:solidFill>
                <a:latin typeface="Gruppo"/>
              </a:rPr>
              <a:t>.near : float</a:t>
            </a:r>
          </a:p>
          <a:p>
            <a:pPr>
              <a:lnSpc>
                <a:spcPts val="4679"/>
              </a:lnSpc>
            </a:pPr>
            <a:r>
              <a:rPr lang="en-US" sz="4499">
                <a:solidFill>
                  <a:srgbClr val="FFFFFF"/>
                </a:solidFill>
                <a:latin typeface="Gruppo"/>
              </a:rPr>
              <a:t>.view : object</a:t>
            </a:r>
          </a:p>
          <a:p>
            <a:pPr>
              <a:lnSpc>
                <a:spcPts val="4679"/>
              </a:lnSpc>
            </a:pPr>
            <a:r>
              <a:rPr lang="en-US" sz="4499">
                <a:solidFill>
                  <a:srgbClr val="FFFFFF"/>
                </a:solidFill>
                <a:latin typeface="Gruppo"/>
              </a:rPr>
              <a:t>.zoom : number</a:t>
            </a:r>
          </a:p>
        </p:txBody>
      </p:sp>
      <p:sp>
        <p:nvSpPr>
          <p:cNvPr name="TextBox 4" id="4"/>
          <p:cNvSpPr txBox="true"/>
          <p:nvPr/>
        </p:nvSpPr>
        <p:spPr>
          <a:xfrm rot="0">
            <a:off x="9595858" y="962525"/>
            <a:ext cx="8115300" cy="1013460"/>
          </a:xfrm>
          <a:prstGeom prst="rect">
            <a:avLst/>
          </a:prstGeom>
        </p:spPr>
        <p:txBody>
          <a:bodyPr anchor="t" rtlCol="false" tIns="0" lIns="0" bIns="0" rIns="0">
            <a:spAutoFit/>
          </a:bodyPr>
          <a:lstStyle/>
          <a:p>
            <a:pPr algn="ctr">
              <a:lnSpc>
                <a:spcPts val="7769"/>
              </a:lnSpc>
            </a:pPr>
            <a:r>
              <a:rPr lang="en-US" sz="6999">
                <a:solidFill>
                  <a:srgbClr val="FFFFFF"/>
                </a:solidFill>
                <a:latin typeface="Cosmic Octo Medium"/>
              </a:rPr>
              <a:t>METHODs</a:t>
            </a:r>
          </a:p>
        </p:txBody>
      </p:sp>
      <p:sp>
        <p:nvSpPr>
          <p:cNvPr name="TextBox 5" id="5"/>
          <p:cNvSpPr txBox="true"/>
          <p:nvPr/>
        </p:nvSpPr>
        <p:spPr>
          <a:xfrm rot="0">
            <a:off x="10867241" y="3090498"/>
            <a:ext cx="6843916" cy="5339714"/>
          </a:xfrm>
          <a:prstGeom prst="rect">
            <a:avLst/>
          </a:prstGeom>
        </p:spPr>
        <p:txBody>
          <a:bodyPr anchor="t" rtlCol="false" tIns="0" lIns="0" bIns="0" rIns="0">
            <a:spAutoFit/>
          </a:bodyPr>
          <a:lstStyle/>
          <a:p>
            <a:pPr>
              <a:lnSpc>
                <a:spcPts val="4679"/>
              </a:lnSpc>
            </a:pPr>
            <a:r>
              <a:rPr lang="en-US" sz="4499">
                <a:solidFill>
                  <a:srgbClr val="FFFFFF"/>
                </a:solidFill>
                <a:latin typeface="Gruppo"/>
              </a:rPr>
              <a:t>.clearViewOffset( )</a:t>
            </a:r>
          </a:p>
          <a:p>
            <a:pPr>
              <a:lnSpc>
                <a:spcPts val="4679"/>
              </a:lnSpc>
            </a:pPr>
            <a:r>
              <a:rPr lang="en-US" sz="4499">
                <a:solidFill>
                  <a:srgbClr val="FFFFFF"/>
                </a:solidFill>
                <a:latin typeface="Gruppo"/>
              </a:rPr>
              <a:t>.getEffectiveFOV( )</a:t>
            </a:r>
          </a:p>
          <a:p>
            <a:pPr>
              <a:lnSpc>
                <a:spcPts val="4679"/>
              </a:lnSpc>
            </a:pPr>
            <a:r>
              <a:rPr lang="en-US" sz="4499">
                <a:solidFill>
                  <a:srgbClr val="FFFFFF"/>
                </a:solidFill>
                <a:latin typeface="Gruppo"/>
              </a:rPr>
              <a:t>.getFilmHeight( )</a:t>
            </a:r>
          </a:p>
          <a:p>
            <a:pPr>
              <a:lnSpc>
                <a:spcPts val="4679"/>
              </a:lnSpc>
            </a:pPr>
            <a:r>
              <a:rPr lang="en-US" sz="4499">
                <a:solidFill>
                  <a:srgbClr val="FFFFFF"/>
                </a:solidFill>
                <a:latin typeface="Gruppo"/>
              </a:rPr>
              <a:t>.getFilmWidth( )</a:t>
            </a:r>
          </a:p>
          <a:p>
            <a:pPr>
              <a:lnSpc>
                <a:spcPts val="4679"/>
              </a:lnSpc>
            </a:pPr>
            <a:r>
              <a:rPr lang="en-US" sz="4499">
                <a:solidFill>
                  <a:srgbClr val="FFFFFF"/>
                </a:solidFill>
                <a:latin typeface="Gruppo"/>
              </a:rPr>
              <a:t>.getFocalLength( )</a:t>
            </a:r>
          </a:p>
          <a:p>
            <a:pPr>
              <a:lnSpc>
                <a:spcPts val="4679"/>
              </a:lnSpc>
            </a:pPr>
            <a:r>
              <a:rPr lang="en-US" sz="4499">
                <a:solidFill>
                  <a:srgbClr val="FFFFFF"/>
                </a:solidFill>
                <a:latin typeface="Gruppo"/>
              </a:rPr>
              <a:t>.setFocalLength( )</a:t>
            </a:r>
          </a:p>
          <a:p>
            <a:pPr>
              <a:lnSpc>
                <a:spcPts val="4679"/>
              </a:lnSpc>
            </a:pPr>
            <a:r>
              <a:rPr lang="en-US" sz="4499">
                <a:solidFill>
                  <a:srgbClr val="FFFFFF"/>
                </a:solidFill>
                <a:latin typeface="Gruppo"/>
              </a:rPr>
              <a:t>.setViewOffset( )</a:t>
            </a:r>
          </a:p>
          <a:p>
            <a:pPr>
              <a:lnSpc>
                <a:spcPts val="4679"/>
              </a:lnSpc>
            </a:pPr>
            <a:r>
              <a:rPr lang="en-US" sz="4499">
                <a:solidFill>
                  <a:srgbClr val="FFFFFF"/>
                </a:solidFill>
                <a:latin typeface="Gruppo"/>
              </a:rPr>
              <a:t>.updateProjectionMatrix( )</a:t>
            </a:r>
          </a:p>
          <a:p>
            <a:pPr>
              <a:lnSpc>
                <a:spcPts val="4679"/>
              </a:lnSpc>
            </a:pPr>
            <a:r>
              <a:rPr lang="en-US" sz="4499">
                <a:solidFill>
                  <a:srgbClr val="FFFFFF"/>
                </a:solidFill>
                <a:latin typeface="Gruppo"/>
              </a:rPr>
              <a:t>.toJSON</a:t>
            </a:r>
          </a:p>
        </p:txBody>
      </p:sp>
      <p:sp>
        <p:nvSpPr>
          <p:cNvPr name="Freeform 6" id="6"/>
          <p:cNvSpPr/>
          <p:nvPr/>
        </p:nvSpPr>
        <p:spPr>
          <a:xfrm flipH="false" flipV="false" rot="0">
            <a:off x="7635875" y="2728548"/>
            <a:ext cx="3083862" cy="2192346"/>
          </a:xfrm>
          <a:custGeom>
            <a:avLst/>
            <a:gdLst/>
            <a:ahLst/>
            <a:cxnLst/>
            <a:rect r="r" b="b" t="t" l="l"/>
            <a:pathLst>
              <a:path h="2192346" w="3083862">
                <a:moveTo>
                  <a:pt x="0" y="0"/>
                </a:moveTo>
                <a:lnTo>
                  <a:pt x="3083862" y="0"/>
                </a:lnTo>
                <a:lnTo>
                  <a:pt x="3083862" y="2192346"/>
                </a:lnTo>
                <a:lnTo>
                  <a:pt x="0" y="2192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10091" y="8430212"/>
            <a:ext cx="5025784" cy="3042884"/>
          </a:xfrm>
          <a:custGeom>
            <a:avLst/>
            <a:gdLst/>
            <a:ahLst/>
            <a:cxnLst/>
            <a:rect r="r" b="b" t="t" l="l"/>
            <a:pathLst>
              <a:path h="3042884" w="5025784">
                <a:moveTo>
                  <a:pt x="0" y="0"/>
                </a:moveTo>
                <a:lnTo>
                  <a:pt x="5025784" y="0"/>
                </a:lnTo>
                <a:lnTo>
                  <a:pt x="5025784" y="3042884"/>
                </a:lnTo>
                <a:lnTo>
                  <a:pt x="0" y="3042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9653941" y="4213361"/>
            <a:ext cx="8053853" cy="8567928"/>
          </a:xfrm>
          <a:custGeom>
            <a:avLst/>
            <a:gdLst/>
            <a:ahLst/>
            <a:cxnLst/>
            <a:rect r="r" b="b" t="t" l="l"/>
            <a:pathLst>
              <a:path h="8567928" w="8053853">
                <a:moveTo>
                  <a:pt x="0" y="0"/>
                </a:moveTo>
                <a:lnTo>
                  <a:pt x="8053853" y="0"/>
                </a:lnTo>
                <a:lnTo>
                  <a:pt x="8053853" y="8567928"/>
                </a:lnTo>
                <a:lnTo>
                  <a:pt x="0" y="8567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7616" y="1085850"/>
            <a:ext cx="13732456" cy="1157973"/>
          </a:xfrm>
          <a:prstGeom prst="rect">
            <a:avLst/>
          </a:prstGeom>
        </p:spPr>
        <p:txBody>
          <a:bodyPr anchor="t" rtlCol="false" tIns="0" lIns="0" bIns="0" rIns="0">
            <a:spAutoFit/>
          </a:bodyPr>
          <a:lstStyle/>
          <a:p>
            <a:pPr algn="ctr">
              <a:lnSpc>
                <a:spcPts val="8854"/>
              </a:lnSpc>
            </a:pPr>
            <a:r>
              <a:rPr lang="en-US" sz="7976">
                <a:solidFill>
                  <a:srgbClr val="FFFFFF"/>
                </a:solidFill>
                <a:latin typeface="Cosmic Octo Medium"/>
              </a:rPr>
              <a:t>STEREO CAMERA</a:t>
            </a:r>
          </a:p>
        </p:txBody>
      </p:sp>
      <p:sp>
        <p:nvSpPr>
          <p:cNvPr name="TextBox 4" id="4"/>
          <p:cNvSpPr txBox="true"/>
          <p:nvPr/>
        </p:nvSpPr>
        <p:spPr>
          <a:xfrm rot="0">
            <a:off x="1259298" y="2759934"/>
            <a:ext cx="8394643" cy="2849704"/>
          </a:xfrm>
          <a:prstGeom prst="rect">
            <a:avLst/>
          </a:prstGeom>
        </p:spPr>
        <p:txBody>
          <a:bodyPr anchor="t" rtlCol="false" tIns="0" lIns="0" bIns="0" rIns="0">
            <a:spAutoFit/>
          </a:bodyPr>
          <a:lstStyle/>
          <a:p>
            <a:pPr>
              <a:lnSpc>
                <a:spcPts val="5625"/>
              </a:lnSpc>
            </a:pPr>
            <a:r>
              <a:rPr lang="en-US" sz="4261" spc="217">
                <a:solidFill>
                  <a:srgbClr val="FFFFFF"/>
                </a:solidFill>
                <a:latin typeface="Gruppo"/>
              </a:rPr>
              <a:t>Dual Perspective Camera yang biasa digunakan untuk penambahan efek, seperti 3D Anaglyph dan Parallax Barrier</a:t>
            </a:r>
          </a:p>
        </p:txBody>
      </p:sp>
      <p:sp>
        <p:nvSpPr>
          <p:cNvPr name="TextBox 5" id="5"/>
          <p:cNvSpPr txBox="true"/>
          <p:nvPr/>
        </p:nvSpPr>
        <p:spPr>
          <a:xfrm rot="0">
            <a:off x="-2136495" y="6697317"/>
            <a:ext cx="13732456" cy="982333"/>
          </a:xfrm>
          <a:prstGeom prst="rect">
            <a:avLst/>
          </a:prstGeom>
        </p:spPr>
        <p:txBody>
          <a:bodyPr anchor="t" rtlCol="false" tIns="0" lIns="0" bIns="0" rIns="0">
            <a:spAutoFit/>
          </a:bodyPr>
          <a:lstStyle/>
          <a:p>
            <a:pPr algn="ctr">
              <a:lnSpc>
                <a:spcPts val="7522"/>
              </a:lnSpc>
            </a:pPr>
            <a:r>
              <a:rPr lang="en-US" sz="6776">
                <a:solidFill>
                  <a:srgbClr val="FFFFFF"/>
                </a:solidFill>
                <a:latin typeface="Cosmic Octo Medium"/>
              </a:rPr>
              <a:t>CONSTRUCTOR</a:t>
            </a:r>
          </a:p>
        </p:txBody>
      </p:sp>
      <p:sp>
        <p:nvSpPr>
          <p:cNvPr name="TextBox 6" id="6"/>
          <p:cNvSpPr txBox="true"/>
          <p:nvPr/>
        </p:nvSpPr>
        <p:spPr>
          <a:xfrm rot="0">
            <a:off x="1028700" y="7790746"/>
            <a:ext cx="8394643" cy="706579"/>
          </a:xfrm>
          <a:prstGeom prst="rect">
            <a:avLst/>
          </a:prstGeom>
        </p:spPr>
        <p:txBody>
          <a:bodyPr anchor="t" rtlCol="false" tIns="0" lIns="0" bIns="0" rIns="0">
            <a:spAutoFit/>
          </a:bodyPr>
          <a:lstStyle/>
          <a:p>
            <a:pPr>
              <a:lnSpc>
                <a:spcPts val="5625"/>
              </a:lnSpc>
            </a:pPr>
            <a:r>
              <a:rPr lang="en-US" sz="4261" spc="217">
                <a:solidFill>
                  <a:srgbClr val="FFFFFF"/>
                </a:solidFill>
                <a:latin typeface="Gruppo"/>
              </a:rPr>
              <a:t>StereoCamera (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10363340" y="1698699"/>
            <a:ext cx="6895960" cy="5529306"/>
          </a:xfrm>
          <a:custGeom>
            <a:avLst/>
            <a:gdLst/>
            <a:ahLst/>
            <a:cxnLst/>
            <a:rect r="r" b="b" t="t" l="l"/>
            <a:pathLst>
              <a:path h="5529306" w="6895960">
                <a:moveTo>
                  <a:pt x="0" y="0"/>
                </a:moveTo>
                <a:lnTo>
                  <a:pt x="6895960" y="0"/>
                </a:lnTo>
                <a:lnTo>
                  <a:pt x="6895960" y="5529306"/>
                </a:lnTo>
                <a:lnTo>
                  <a:pt x="0" y="5529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9114" y="7383838"/>
            <a:ext cx="8947328" cy="469628"/>
          </a:xfrm>
          <a:prstGeom prst="rect">
            <a:avLst/>
          </a:prstGeom>
        </p:spPr>
        <p:txBody>
          <a:bodyPr anchor="t" rtlCol="false" tIns="0" lIns="0" bIns="0" rIns="0">
            <a:spAutoFit/>
          </a:bodyPr>
          <a:lstStyle/>
          <a:p>
            <a:pPr>
              <a:lnSpc>
                <a:spcPts val="3561"/>
              </a:lnSpc>
            </a:pPr>
            <a:r>
              <a:rPr lang="en-US" sz="3424">
                <a:solidFill>
                  <a:srgbClr val="FFFFFF"/>
                </a:solidFill>
                <a:latin typeface="Gruppo"/>
              </a:rPr>
              <a:t>.</a:t>
            </a:r>
            <a:r>
              <a:rPr lang="en-US" sz="3424" u="sng">
                <a:solidFill>
                  <a:srgbClr val="FFFFFF"/>
                </a:solidFill>
                <a:latin typeface="Gruppo"/>
                <a:hlinkClick r:id="rId4" tooltip="https://threejs.org/docs/index.html#api/en/cameras/StereoCamera.update"/>
              </a:rPr>
              <a:t>update</a:t>
            </a:r>
            <a:r>
              <a:rPr lang="en-US" sz="3424">
                <a:solidFill>
                  <a:srgbClr val="FFFFFF"/>
                </a:solidFill>
                <a:latin typeface="Gruppo"/>
              </a:rPr>
              <a:t> ( camera : </a:t>
            </a:r>
            <a:r>
              <a:rPr lang="en-US" sz="3424" u="sng">
                <a:solidFill>
                  <a:srgbClr val="FFFFFF"/>
                </a:solidFill>
                <a:latin typeface="Gruppo"/>
                <a:hlinkClick r:id="rId5" tooltip="https://threejs.org/docs/index.html#api/en/cameras/PerspectiveCamera"/>
              </a:rPr>
              <a:t>PerspectiveCamera</a:t>
            </a:r>
            <a:r>
              <a:rPr lang="en-US" sz="3424">
                <a:solidFill>
                  <a:srgbClr val="FFFFFF"/>
                </a:solidFill>
                <a:latin typeface="Gruppo"/>
              </a:rPr>
              <a:t> )</a:t>
            </a:r>
          </a:p>
        </p:txBody>
      </p:sp>
      <p:sp>
        <p:nvSpPr>
          <p:cNvPr name="TextBox 4" id="4"/>
          <p:cNvSpPr txBox="true"/>
          <p:nvPr/>
        </p:nvSpPr>
        <p:spPr>
          <a:xfrm rot="0">
            <a:off x="1859114" y="6539163"/>
            <a:ext cx="6334727" cy="797049"/>
          </a:xfrm>
          <a:prstGeom prst="rect">
            <a:avLst/>
          </a:prstGeom>
        </p:spPr>
        <p:txBody>
          <a:bodyPr anchor="t" rtlCol="false" tIns="0" lIns="0" bIns="0" rIns="0">
            <a:spAutoFit/>
          </a:bodyPr>
          <a:lstStyle/>
          <a:p>
            <a:pPr algn="just">
              <a:lnSpc>
                <a:spcPts val="6178"/>
              </a:lnSpc>
            </a:pPr>
            <a:r>
              <a:rPr lang="en-US" sz="5566">
                <a:solidFill>
                  <a:srgbClr val="FFFFFF"/>
                </a:solidFill>
                <a:latin typeface="Cosmic Octo"/>
              </a:rPr>
              <a:t>METHODS</a:t>
            </a:r>
          </a:p>
        </p:txBody>
      </p:sp>
      <p:sp>
        <p:nvSpPr>
          <p:cNvPr name="TextBox 5" id="5"/>
          <p:cNvSpPr txBox="true"/>
          <p:nvPr/>
        </p:nvSpPr>
        <p:spPr>
          <a:xfrm rot="0">
            <a:off x="1859114" y="1335810"/>
            <a:ext cx="6334727" cy="869439"/>
          </a:xfrm>
          <a:prstGeom prst="rect">
            <a:avLst/>
          </a:prstGeom>
        </p:spPr>
        <p:txBody>
          <a:bodyPr anchor="t" rtlCol="false" tIns="0" lIns="0" bIns="0" rIns="0">
            <a:spAutoFit/>
          </a:bodyPr>
          <a:lstStyle/>
          <a:p>
            <a:pPr algn="ctr">
              <a:lnSpc>
                <a:spcPts val="6733"/>
              </a:lnSpc>
            </a:pPr>
            <a:r>
              <a:rPr lang="en-US" sz="6066">
                <a:solidFill>
                  <a:srgbClr val="FFFFFF"/>
                </a:solidFill>
                <a:latin typeface="Cosmic Octo Medium"/>
              </a:rPr>
              <a:t>PROPERTIES</a:t>
            </a:r>
          </a:p>
        </p:txBody>
      </p:sp>
      <p:sp>
        <p:nvSpPr>
          <p:cNvPr name="TextBox 6" id="6"/>
          <p:cNvSpPr txBox="true"/>
          <p:nvPr/>
        </p:nvSpPr>
        <p:spPr>
          <a:xfrm rot="0">
            <a:off x="2047212" y="2650699"/>
            <a:ext cx="4756776" cy="1812653"/>
          </a:xfrm>
          <a:prstGeom prst="rect">
            <a:avLst/>
          </a:prstGeom>
        </p:spPr>
        <p:txBody>
          <a:bodyPr anchor="t" rtlCol="false" tIns="0" lIns="0" bIns="0" rIns="0">
            <a:spAutoFit/>
          </a:bodyPr>
          <a:lstStyle/>
          <a:p>
            <a:pPr>
              <a:lnSpc>
                <a:spcPts val="3561"/>
              </a:lnSpc>
            </a:pPr>
            <a:r>
              <a:rPr lang="en-US" sz="3424">
                <a:solidFill>
                  <a:srgbClr val="FFFFFF"/>
                </a:solidFill>
                <a:latin typeface="Gruppo"/>
              </a:rPr>
              <a:t>.aspect</a:t>
            </a:r>
          </a:p>
          <a:p>
            <a:pPr>
              <a:lnSpc>
                <a:spcPts val="3561"/>
              </a:lnSpc>
            </a:pPr>
            <a:r>
              <a:rPr lang="en-US" sz="3424">
                <a:solidFill>
                  <a:srgbClr val="FFFFFF"/>
                </a:solidFill>
                <a:latin typeface="Gruppo"/>
              </a:rPr>
              <a:t>.eyeSep</a:t>
            </a:r>
          </a:p>
          <a:p>
            <a:pPr>
              <a:lnSpc>
                <a:spcPts val="3561"/>
              </a:lnSpc>
            </a:pPr>
            <a:r>
              <a:rPr lang="en-US" sz="3424">
                <a:solidFill>
                  <a:srgbClr val="FFFFFF"/>
                </a:solidFill>
                <a:latin typeface="Gruppo"/>
              </a:rPr>
              <a:t>.cameraL</a:t>
            </a:r>
          </a:p>
          <a:p>
            <a:pPr>
              <a:lnSpc>
                <a:spcPts val="3561"/>
              </a:lnSpc>
            </a:pPr>
            <a:r>
              <a:rPr lang="en-US" sz="3424">
                <a:solidFill>
                  <a:srgbClr val="FFFFFF"/>
                </a:solidFill>
                <a:latin typeface="Gruppo"/>
              </a:rPr>
              <a:t>.cameraR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grpSp>
        <p:nvGrpSpPr>
          <p:cNvPr name="Group 2" id="2"/>
          <p:cNvGrpSpPr/>
          <p:nvPr/>
        </p:nvGrpSpPr>
        <p:grpSpPr>
          <a:xfrm rot="0">
            <a:off x="10481007" y="-451041"/>
            <a:ext cx="9092853" cy="11189082"/>
            <a:chOff x="0" y="0"/>
            <a:chExt cx="12123804" cy="14918776"/>
          </a:xfrm>
        </p:grpSpPr>
        <p:sp>
          <p:nvSpPr>
            <p:cNvPr name="Freeform 3" id="3"/>
            <p:cNvSpPr/>
            <p:nvPr/>
          </p:nvSpPr>
          <p:spPr>
            <a:xfrm flipH="false" flipV="false" rot="0">
              <a:off x="3137800" y="485247"/>
              <a:ext cx="8414996" cy="6747297"/>
            </a:xfrm>
            <a:custGeom>
              <a:avLst/>
              <a:gdLst/>
              <a:ahLst/>
              <a:cxnLst/>
              <a:rect r="r" b="b" t="t" l="l"/>
              <a:pathLst>
                <a:path h="6747297" w="8414996">
                  <a:moveTo>
                    <a:pt x="0" y="0"/>
                  </a:moveTo>
                  <a:lnTo>
                    <a:pt x="8414995" y="0"/>
                  </a:lnTo>
                  <a:lnTo>
                    <a:pt x="8414995" y="6747297"/>
                  </a:lnTo>
                  <a:lnTo>
                    <a:pt x="0" y="6747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0"/>
              <a:ext cx="4864579" cy="5175084"/>
            </a:xfrm>
            <a:custGeom>
              <a:avLst/>
              <a:gdLst/>
              <a:ahLst/>
              <a:cxnLst/>
              <a:rect r="r" b="b" t="t" l="l"/>
              <a:pathLst>
                <a:path h="5175084" w="4864579">
                  <a:moveTo>
                    <a:pt x="4864579" y="0"/>
                  </a:moveTo>
                  <a:lnTo>
                    <a:pt x="0" y="0"/>
                  </a:lnTo>
                  <a:lnTo>
                    <a:pt x="0" y="5175084"/>
                  </a:lnTo>
                  <a:lnTo>
                    <a:pt x="4864579" y="5175084"/>
                  </a:lnTo>
                  <a:lnTo>
                    <a:pt x="48645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01923" y="11342282"/>
              <a:ext cx="5418929" cy="3576493"/>
            </a:xfrm>
            <a:custGeom>
              <a:avLst/>
              <a:gdLst/>
              <a:ahLst/>
              <a:cxnLst/>
              <a:rect r="r" b="b" t="t" l="l"/>
              <a:pathLst>
                <a:path h="3576493" w="5418929">
                  <a:moveTo>
                    <a:pt x="0" y="0"/>
                  </a:moveTo>
                  <a:lnTo>
                    <a:pt x="5418929" y="0"/>
                  </a:lnTo>
                  <a:lnTo>
                    <a:pt x="5418929" y="3576494"/>
                  </a:lnTo>
                  <a:lnTo>
                    <a:pt x="0" y="3576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8476952"/>
              <a:ext cx="5239206" cy="3191153"/>
            </a:xfrm>
            <a:custGeom>
              <a:avLst/>
              <a:gdLst/>
              <a:ahLst/>
              <a:cxnLst/>
              <a:rect r="r" b="b" t="t" l="l"/>
              <a:pathLst>
                <a:path h="3191153" w="5239206">
                  <a:moveTo>
                    <a:pt x="0" y="0"/>
                  </a:moveTo>
                  <a:lnTo>
                    <a:pt x="5239206" y="0"/>
                  </a:lnTo>
                  <a:lnTo>
                    <a:pt x="5239206" y="3191153"/>
                  </a:lnTo>
                  <a:lnTo>
                    <a:pt x="0" y="3191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011387" y="7092611"/>
              <a:ext cx="7112417" cy="4435562"/>
            </a:xfrm>
            <a:custGeom>
              <a:avLst/>
              <a:gdLst/>
              <a:ahLst/>
              <a:cxnLst/>
              <a:rect r="r" b="b" t="t" l="l"/>
              <a:pathLst>
                <a:path h="4435562" w="7112417">
                  <a:moveTo>
                    <a:pt x="0" y="0"/>
                  </a:moveTo>
                  <a:lnTo>
                    <a:pt x="7112417" y="0"/>
                  </a:lnTo>
                  <a:lnTo>
                    <a:pt x="7112417" y="4435562"/>
                  </a:lnTo>
                  <a:lnTo>
                    <a:pt x="0" y="44355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5927384"/>
              <a:ext cx="3352873" cy="2078781"/>
            </a:xfrm>
            <a:custGeom>
              <a:avLst/>
              <a:gdLst/>
              <a:ahLst/>
              <a:cxnLst/>
              <a:rect r="r" b="b" t="t" l="l"/>
              <a:pathLst>
                <a:path h="2078781" w="3352873">
                  <a:moveTo>
                    <a:pt x="0" y="0"/>
                  </a:moveTo>
                  <a:lnTo>
                    <a:pt x="3352873" y="0"/>
                  </a:lnTo>
                  <a:lnTo>
                    <a:pt x="3352873" y="2078782"/>
                  </a:lnTo>
                  <a:lnTo>
                    <a:pt x="0" y="2078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038532" y="11807620"/>
              <a:ext cx="3054512" cy="2393627"/>
            </a:xfrm>
            <a:custGeom>
              <a:avLst/>
              <a:gdLst/>
              <a:ahLst/>
              <a:cxnLst/>
              <a:rect r="r" b="b" t="t" l="l"/>
              <a:pathLst>
                <a:path h="2393627" w="3054512">
                  <a:moveTo>
                    <a:pt x="0" y="0"/>
                  </a:moveTo>
                  <a:lnTo>
                    <a:pt x="3054513" y="0"/>
                  </a:lnTo>
                  <a:lnTo>
                    <a:pt x="3054513" y="2393627"/>
                  </a:lnTo>
                  <a:lnTo>
                    <a:pt x="0" y="23936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3457741" y="7343247"/>
              <a:ext cx="1406838" cy="1056407"/>
            </a:xfrm>
            <a:custGeom>
              <a:avLst/>
              <a:gdLst/>
              <a:ahLst/>
              <a:cxnLst/>
              <a:rect r="r" b="b" t="t" l="l"/>
              <a:pathLst>
                <a:path h="1056407" w="1406838">
                  <a:moveTo>
                    <a:pt x="0" y="0"/>
                  </a:moveTo>
                  <a:lnTo>
                    <a:pt x="1406838" y="0"/>
                  </a:lnTo>
                  <a:lnTo>
                    <a:pt x="1406838" y="1056408"/>
                  </a:lnTo>
                  <a:lnTo>
                    <a:pt x="0" y="10564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0" y="12242045"/>
              <a:ext cx="1653100" cy="1175204"/>
            </a:xfrm>
            <a:custGeom>
              <a:avLst/>
              <a:gdLst/>
              <a:ahLst/>
              <a:cxnLst/>
              <a:rect r="r" b="b" t="t" l="l"/>
              <a:pathLst>
                <a:path h="1175204" w="1653100">
                  <a:moveTo>
                    <a:pt x="0" y="0"/>
                  </a:moveTo>
                  <a:lnTo>
                    <a:pt x="1653100" y="0"/>
                  </a:lnTo>
                  <a:lnTo>
                    <a:pt x="1653100" y="1175204"/>
                  </a:lnTo>
                  <a:lnTo>
                    <a:pt x="0" y="11752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12" id="12"/>
          <p:cNvSpPr txBox="true"/>
          <p:nvPr/>
        </p:nvSpPr>
        <p:spPr>
          <a:xfrm rot="0">
            <a:off x="1482559" y="3083474"/>
            <a:ext cx="8636922" cy="2333620"/>
          </a:xfrm>
          <a:prstGeom prst="rect">
            <a:avLst/>
          </a:prstGeom>
        </p:spPr>
        <p:txBody>
          <a:bodyPr anchor="t" rtlCol="false" tIns="0" lIns="0" bIns="0" rIns="0">
            <a:spAutoFit/>
          </a:bodyPr>
          <a:lstStyle/>
          <a:p>
            <a:pPr algn="ctr">
              <a:lnSpc>
                <a:spcPts val="9175"/>
              </a:lnSpc>
            </a:pPr>
            <a:r>
              <a:rPr lang="en-US" sz="8265">
                <a:solidFill>
                  <a:srgbClr val="FFFFFF"/>
                </a:solidFill>
                <a:latin typeface="Cosmic Octo Medium"/>
              </a:rPr>
              <a:t>TERIMA KASIH</a:t>
            </a:r>
          </a:p>
        </p:txBody>
      </p:sp>
      <p:sp>
        <p:nvSpPr>
          <p:cNvPr name="TextBox 13" id="13"/>
          <p:cNvSpPr txBox="true"/>
          <p:nvPr/>
        </p:nvSpPr>
        <p:spPr>
          <a:xfrm rot="0">
            <a:off x="2567242" y="6777636"/>
            <a:ext cx="6467557" cy="492515"/>
          </a:xfrm>
          <a:prstGeom prst="rect">
            <a:avLst/>
          </a:prstGeom>
        </p:spPr>
        <p:txBody>
          <a:bodyPr anchor="t" rtlCol="false" tIns="0" lIns="0" bIns="0" rIns="0">
            <a:spAutoFit/>
          </a:bodyPr>
          <a:lstStyle/>
          <a:p>
            <a:pPr algn="ctr">
              <a:lnSpc>
                <a:spcPts val="3800"/>
              </a:lnSpc>
              <a:spcBef>
                <a:spcPct val="0"/>
              </a:spcBef>
            </a:pPr>
            <a:r>
              <a:rPr lang="en-US" sz="3424">
                <a:solidFill>
                  <a:srgbClr val="FFFFFF"/>
                </a:solidFill>
                <a:latin typeface="Gruppo"/>
              </a:rPr>
              <a:t>Kelompok - MOON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1949016" y="3309772"/>
            <a:ext cx="6112428" cy="3667457"/>
          </a:xfrm>
          <a:custGeom>
            <a:avLst/>
            <a:gdLst/>
            <a:ahLst/>
            <a:cxnLst/>
            <a:rect r="r" b="b" t="t" l="l"/>
            <a:pathLst>
              <a:path h="3667457" w="6112428">
                <a:moveTo>
                  <a:pt x="0" y="0"/>
                </a:moveTo>
                <a:lnTo>
                  <a:pt x="6112428" y="0"/>
                </a:lnTo>
                <a:lnTo>
                  <a:pt x="6112428" y="3667456"/>
                </a:lnTo>
                <a:lnTo>
                  <a:pt x="0" y="3667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74734" y="1355347"/>
            <a:ext cx="10138531" cy="944110"/>
          </a:xfrm>
          <a:prstGeom prst="rect">
            <a:avLst/>
          </a:prstGeom>
        </p:spPr>
        <p:txBody>
          <a:bodyPr anchor="t" rtlCol="false" tIns="0" lIns="0" bIns="0" rIns="0">
            <a:spAutoFit/>
          </a:bodyPr>
          <a:lstStyle/>
          <a:p>
            <a:pPr algn="ctr">
              <a:lnSpc>
                <a:spcPts val="7364"/>
              </a:lnSpc>
            </a:pPr>
            <a:r>
              <a:rPr lang="en-US" sz="6634">
                <a:solidFill>
                  <a:srgbClr val="FFFFFF"/>
                </a:solidFill>
                <a:latin typeface="Cosmic Octo Medium"/>
              </a:rPr>
              <a:t>Daftar isi</a:t>
            </a:r>
          </a:p>
        </p:txBody>
      </p:sp>
      <p:sp>
        <p:nvSpPr>
          <p:cNvPr name="TextBox 4" id="4"/>
          <p:cNvSpPr txBox="true"/>
          <p:nvPr/>
        </p:nvSpPr>
        <p:spPr>
          <a:xfrm rot="0">
            <a:off x="9395801" y="3671615"/>
            <a:ext cx="7863499" cy="4244141"/>
          </a:xfrm>
          <a:prstGeom prst="rect">
            <a:avLst/>
          </a:prstGeom>
        </p:spPr>
        <p:txBody>
          <a:bodyPr anchor="t" rtlCol="false" tIns="0" lIns="0" bIns="0" rIns="0">
            <a:spAutoFit/>
          </a:bodyPr>
          <a:lstStyle/>
          <a:p>
            <a:pPr marL="920070" indent="-460035" lvl="1">
              <a:lnSpc>
                <a:spcPts val="5625"/>
              </a:lnSpc>
              <a:buFont typeface="Arial"/>
              <a:buChar char="•"/>
            </a:pPr>
            <a:r>
              <a:rPr lang="en-US" sz="4261" spc="217">
                <a:solidFill>
                  <a:srgbClr val="FFFFFF"/>
                </a:solidFill>
                <a:latin typeface="Gruppo"/>
              </a:rPr>
              <a:t>Camera</a:t>
            </a:r>
          </a:p>
          <a:p>
            <a:pPr marL="920070" indent="-460035" lvl="1">
              <a:lnSpc>
                <a:spcPts val="5625"/>
              </a:lnSpc>
              <a:buFont typeface="Arial"/>
              <a:buChar char="•"/>
            </a:pPr>
            <a:r>
              <a:rPr lang="en-US" sz="4261" spc="217">
                <a:solidFill>
                  <a:srgbClr val="FFFFFF"/>
                </a:solidFill>
                <a:latin typeface="Gruppo"/>
              </a:rPr>
              <a:t>ArrayCamera</a:t>
            </a:r>
          </a:p>
          <a:p>
            <a:pPr marL="920070" indent="-460035" lvl="1">
              <a:lnSpc>
                <a:spcPts val="5625"/>
              </a:lnSpc>
              <a:buFont typeface="Arial"/>
              <a:buChar char="•"/>
            </a:pPr>
            <a:r>
              <a:rPr lang="en-US" sz="4261" spc="217">
                <a:solidFill>
                  <a:srgbClr val="FFFFFF"/>
                </a:solidFill>
                <a:latin typeface="Gruppo"/>
              </a:rPr>
              <a:t>CubeCamera</a:t>
            </a:r>
          </a:p>
          <a:p>
            <a:pPr marL="920070" indent="-460035" lvl="1">
              <a:lnSpc>
                <a:spcPts val="5625"/>
              </a:lnSpc>
              <a:buFont typeface="Arial"/>
              <a:buChar char="•"/>
            </a:pPr>
            <a:r>
              <a:rPr lang="en-US" sz="4261" spc="217">
                <a:solidFill>
                  <a:srgbClr val="FFFFFF"/>
                </a:solidFill>
                <a:latin typeface="Gruppo"/>
              </a:rPr>
              <a:t>OrthographicCamera</a:t>
            </a:r>
          </a:p>
          <a:p>
            <a:pPr marL="920070" indent="-460035" lvl="1">
              <a:lnSpc>
                <a:spcPts val="5625"/>
              </a:lnSpc>
              <a:buFont typeface="Arial"/>
              <a:buChar char="•"/>
            </a:pPr>
            <a:r>
              <a:rPr lang="en-US" sz="4261" spc="217">
                <a:solidFill>
                  <a:srgbClr val="FFFFFF"/>
                </a:solidFill>
                <a:latin typeface="Gruppo"/>
              </a:rPr>
              <a:t>PerspectiveCamera</a:t>
            </a:r>
          </a:p>
          <a:p>
            <a:pPr marL="920070" indent="-460035" lvl="1">
              <a:lnSpc>
                <a:spcPts val="5625"/>
              </a:lnSpc>
              <a:buFont typeface="Arial"/>
              <a:buChar char="•"/>
            </a:pPr>
            <a:r>
              <a:rPr lang="en-US" sz="4261" spc="217">
                <a:solidFill>
                  <a:srgbClr val="FFFFFF"/>
                </a:solidFill>
                <a:latin typeface="Gruppo"/>
              </a:rPr>
              <a:t>StereoCamera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923036"/>
            <a:ext cx="6077468" cy="8440928"/>
          </a:xfrm>
          <a:custGeom>
            <a:avLst/>
            <a:gdLst/>
            <a:ahLst/>
            <a:cxnLst/>
            <a:rect r="r" b="b" t="t" l="l"/>
            <a:pathLst>
              <a:path h="8440928" w="6077468">
                <a:moveTo>
                  <a:pt x="6077468" y="0"/>
                </a:moveTo>
                <a:lnTo>
                  <a:pt x="0" y="0"/>
                </a:lnTo>
                <a:lnTo>
                  <a:pt x="0" y="8440928"/>
                </a:lnTo>
                <a:lnTo>
                  <a:pt x="6077468" y="8440928"/>
                </a:lnTo>
                <a:lnTo>
                  <a:pt x="607746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93593" y="2455325"/>
            <a:ext cx="8677155" cy="894214"/>
          </a:xfrm>
          <a:prstGeom prst="rect">
            <a:avLst/>
          </a:prstGeom>
        </p:spPr>
        <p:txBody>
          <a:bodyPr anchor="t" rtlCol="false" tIns="0" lIns="0" bIns="0" rIns="0">
            <a:spAutoFit/>
          </a:bodyPr>
          <a:lstStyle/>
          <a:p>
            <a:pPr algn="ctr">
              <a:lnSpc>
                <a:spcPts val="6997"/>
              </a:lnSpc>
            </a:pPr>
            <a:r>
              <a:rPr lang="en-US" sz="6303">
                <a:solidFill>
                  <a:srgbClr val="FFFFFF"/>
                </a:solidFill>
                <a:latin typeface="Cosmic Octo Medium"/>
              </a:rPr>
              <a:t>CAMERA</a:t>
            </a:r>
          </a:p>
        </p:txBody>
      </p:sp>
      <p:sp>
        <p:nvSpPr>
          <p:cNvPr name="TextBox 4" id="4"/>
          <p:cNvSpPr txBox="true"/>
          <p:nvPr/>
        </p:nvSpPr>
        <p:spPr>
          <a:xfrm rot="0">
            <a:off x="9036668" y="3847521"/>
            <a:ext cx="8222632" cy="2649109"/>
          </a:xfrm>
          <a:prstGeom prst="rect">
            <a:avLst/>
          </a:prstGeom>
        </p:spPr>
        <p:txBody>
          <a:bodyPr anchor="t" rtlCol="false" tIns="0" lIns="0" bIns="0" rIns="0">
            <a:spAutoFit/>
          </a:bodyPr>
          <a:lstStyle/>
          <a:p>
            <a:pPr algn="ctr">
              <a:lnSpc>
                <a:spcPts val="4175"/>
              </a:lnSpc>
            </a:pPr>
            <a:r>
              <a:rPr lang="en-US" sz="4015">
                <a:solidFill>
                  <a:srgbClr val="FFFFFF"/>
                </a:solidFill>
                <a:latin typeface="Gruppo"/>
              </a:rPr>
              <a:t>Camera dalam Three.js merupakan class dasar abstrak yang digunakan untuk mengatur properti dan perilaku dari berbagai jenis camera 3D.</a:t>
            </a:r>
          </a:p>
        </p:txBody>
      </p:sp>
      <p:sp>
        <p:nvSpPr>
          <p:cNvPr name="TextBox 5" id="5"/>
          <p:cNvSpPr txBox="true"/>
          <p:nvPr/>
        </p:nvSpPr>
        <p:spPr>
          <a:xfrm rot="0">
            <a:off x="9016810" y="6553779"/>
            <a:ext cx="8242490" cy="3167786"/>
          </a:xfrm>
          <a:prstGeom prst="rect">
            <a:avLst/>
          </a:prstGeom>
        </p:spPr>
        <p:txBody>
          <a:bodyPr anchor="t" rtlCol="false" tIns="0" lIns="0" bIns="0" rIns="0">
            <a:spAutoFit/>
          </a:bodyPr>
          <a:lstStyle/>
          <a:p>
            <a:pPr algn="ctr">
              <a:lnSpc>
                <a:spcPts val="4180"/>
              </a:lnSpc>
            </a:pPr>
            <a:r>
              <a:rPr lang="en-US" sz="4020">
                <a:solidFill>
                  <a:srgbClr val="FFFFFF"/>
                </a:solidFill>
                <a:latin typeface="Gruppo"/>
              </a:rPr>
              <a:t>Constructor "Camera()" digunakan untuk membuat objek camera baru. Namun, penting untuk diingat bahwa class ini tidak seharusnya dipanggil secara langsung. </a:t>
            </a:r>
          </a:p>
          <a:p>
            <a:pPr algn="ctr">
              <a:lnSpc>
                <a:spcPts val="41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9653941" y="4213361"/>
            <a:ext cx="8053853" cy="8567928"/>
          </a:xfrm>
          <a:custGeom>
            <a:avLst/>
            <a:gdLst/>
            <a:ahLst/>
            <a:cxnLst/>
            <a:rect r="r" b="b" t="t" l="l"/>
            <a:pathLst>
              <a:path h="8567928" w="8053853">
                <a:moveTo>
                  <a:pt x="0" y="0"/>
                </a:moveTo>
                <a:lnTo>
                  <a:pt x="8053853" y="0"/>
                </a:lnTo>
                <a:lnTo>
                  <a:pt x="8053853" y="8567928"/>
                </a:lnTo>
                <a:lnTo>
                  <a:pt x="0" y="8567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77772" y="1878653"/>
            <a:ext cx="13732456" cy="1157973"/>
          </a:xfrm>
          <a:prstGeom prst="rect">
            <a:avLst/>
          </a:prstGeom>
        </p:spPr>
        <p:txBody>
          <a:bodyPr anchor="t" rtlCol="false" tIns="0" lIns="0" bIns="0" rIns="0">
            <a:spAutoFit/>
          </a:bodyPr>
          <a:lstStyle/>
          <a:p>
            <a:pPr algn="ctr">
              <a:lnSpc>
                <a:spcPts val="8854"/>
              </a:lnSpc>
            </a:pPr>
            <a:r>
              <a:rPr lang="en-US" sz="7976">
                <a:solidFill>
                  <a:srgbClr val="FFFFFF"/>
                </a:solidFill>
                <a:latin typeface="Cosmic Octo Medium"/>
              </a:rPr>
              <a:t>Properties</a:t>
            </a:r>
          </a:p>
        </p:txBody>
      </p:sp>
      <p:sp>
        <p:nvSpPr>
          <p:cNvPr name="TextBox 4" id="4"/>
          <p:cNvSpPr txBox="true"/>
          <p:nvPr/>
        </p:nvSpPr>
        <p:spPr>
          <a:xfrm rot="0">
            <a:off x="1915551" y="4156211"/>
            <a:ext cx="8370608" cy="3564079"/>
          </a:xfrm>
          <a:prstGeom prst="rect">
            <a:avLst/>
          </a:prstGeom>
        </p:spPr>
        <p:txBody>
          <a:bodyPr anchor="t" rtlCol="false" tIns="0" lIns="0" bIns="0" rIns="0">
            <a:spAutoFit/>
          </a:bodyPr>
          <a:lstStyle/>
          <a:p>
            <a:pPr marL="920069" indent="-460035" lvl="1">
              <a:lnSpc>
                <a:spcPts val="5625"/>
              </a:lnSpc>
              <a:buFont typeface="Arial"/>
              <a:buChar char="•"/>
            </a:pPr>
            <a:r>
              <a:rPr lang="en-US" sz="4261" spc="217">
                <a:solidFill>
                  <a:srgbClr val="FFFFFF"/>
                </a:solidFill>
                <a:latin typeface="Gruppo"/>
              </a:rPr>
              <a:t>`.isCamera`</a:t>
            </a:r>
          </a:p>
          <a:p>
            <a:pPr marL="920069" indent="-460035" lvl="1">
              <a:lnSpc>
                <a:spcPts val="5625"/>
              </a:lnSpc>
              <a:buFont typeface="Arial"/>
              <a:buChar char="•"/>
            </a:pPr>
            <a:r>
              <a:rPr lang="en-US" sz="4261" spc="217">
                <a:solidFill>
                  <a:srgbClr val="FFFFFF"/>
                </a:solidFill>
                <a:latin typeface="Gruppo"/>
              </a:rPr>
              <a:t>`</a:t>
            </a:r>
            <a:r>
              <a:rPr lang="en-US" sz="4261" spc="217">
                <a:solidFill>
                  <a:srgbClr val="FFFFFF"/>
                </a:solidFill>
                <a:latin typeface="Gruppo"/>
              </a:rPr>
              <a:t>.layers`</a:t>
            </a:r>
          </a:p>
          <a:p>
            <a:pPr marL="920069" indent="-460035" lvl="1">
              <a:lnSpc>
                <a:spcPts val="5625"/>
              </a:lnSpc>
              <a:buFont typeface="Arial"/>
              <a:buChar char="•"/>
            </a:pPr>
            <a:r>
              <a:rPr lang="en-US" sz="4261" spc="217">
                <a:solidFill>
                  <a:srgbClr val="FFFFFF"/>
                </a:solidFill>
                <a:latin typeface="Gruppo"/>
              </a:rPr>
              <a:t>`</a:t>
            </a:r>
            <a:r>
              <a:rPr lang="en-US" sz="4261" spc="217">
                <a:solidFill>
                  <a:srgbClr val="FFFFFF"/>
                </a:solidFill>
                <a:latin typeface="Gruppo"/>
              </a:rPr>
              <a:t>.matrixWorldInverse`</a:t>
            </a:r>
          </a:p>
          <a:p>
            <a:pPr marL="920069" indent="-460035" lvl="1">
              <a:lnSpc>
                <a:spcPts val="5625"/>
              </a:lnSpc>
              <a:buFont typeface="Arial"/>
              <a:buChar char="•"/>
            </a:pPr>
            <a:r>
              <a:rPr lang="en-US" sz="4261" spc="217">
                <a:solidFill>
                  <a:srgbClr val="FFFFFF"/>
                </a:solidFill>
                <a:latin typeface="Gruppo"/>
              </a:rPr>
              <a:t>`</a:t>
            </a:r>
            <a:r>
              <a:rPr lang="en-US" sz="4261" spc="217">
                <a:solidFill>
                  <a:srgbClr val="FFFFFF"/>
                </a:solidFill>
                <a:latin typeface="Gruppo"/>
              </a:rPr>
              <a:t>.projectionMatrix`</a:t>
            </a:r>
          </a:p>
          <a:p>
            <a:pPr marL="920069" indent="-460035" lvl="1">
              <a:lnSpc>
                <a:spcPts val="5625"/>
              </a:lnSpc>
              <a:buFont typeface="Arial"/>
              <a:buChar char="•"/>
            </a:pPr>
            <a:r>
              <a:rPr lang="en-US" sz="4261" spc="217">
                <a:solidFill>
                  <a:srgbClr val="FFFFFF"/>
                </a:solidFill>
                <a:latin typeface="Gruppo"/>
              </a:rPr>
              <a:t>`</a:t>
            </a:r>
            <a:r>
              <a:rPr lang="en-US" sz="4261" spc="217">
                <a:solidFill>
                  <a:srgbClr val="FFFFFF"/>
                </a:solidFill>
                <a:latin typeface="Gruppo"/>
              </a:rPr>
              <a:t>.projectionMatrixInverse`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TextBox 2" id="2"/>
          <p:cNvSpPr txBox="true"/>
          <p:nvPr/>
        </p:nvSpPr>
        <p:spPr>
          <a:xfrm rot="0">
            <a:off x="2196937" y="1840325"/>
            <a:ext cx="13894126" cy="1072096"/>
          </a:xfrm>
          <a:prstGeom prst="rect">
            <a:avLst/>
          </a:prstGeom>
        </p:spPr>
        <p:txBody>
          <a:bodyPr anchor="t" rtlCol="false" tIns="0" lIns="0" bIns="0" rIns="0">
            <a:spAutoFit/>
          </a:bodyPr>
          <a:lstStyle/>
          <a:p>
            <a:pPr algn="ctr">
              <a:lnSpc>
                <a:spcPts val="8375"/>
              </a:lnSpc>
            </a:pPr>
            <a:r>
              <a:rPr lang="en-US" sz="7545">
                <a:solidFill>
                  <a:srgbClr val="FFFFFF"/>
                </a:solidFill>
                <a:latin typeface="Cosmic Octo Medium"/>
              </a:rPr>
              <a:t>METHODS</a:t>
            </a:r>
          </a:p>
        </p:txBody>
      </p:sp>
      <p:sp>
        <p:nvSpPr>
          <p:cNvPr name="TextBox 3" id="3"/>
          <p:cNvSpPr txBox="true"/>
          <p:nvPr/>
        </p:nvSpPr>
        <p:spPr>
          <a:xfrm rot="0">
            <a:off x="1246032" y="4345576"/>
            <a:ext cx="14003374" cy="2386964"/>
          </a:xfrm>
          <a:prstGeom prst="rect">
            <a:avLst/>
          </a:prstGeom>
        </p:spPr>
        <p:txBody>
          <a:bodyPr anchor="t" rtlCol="false" tIns="0" lIns="0" bIns="0" rIns="0">
            <a:spAutoFit/>
          </a:bodyPr>
          <a:lstStyle/>
          <a:p>
            <a:pPr marL="971542" indent="-485771" lvl="1">
              <a:lnSpc>
                <a:spcPts val="4679"/>
              </a:lnSpc>
              <a:buFont typeface="Arial"/>
              <a:buChar char="•"/>
            </a:pPr>
            <a:r>
              <a:rPr lang="en-US" sz="4499">
                <a:solidFill>
                  <a:srgbClr val="FFFFFF"/>
                </a:solidFill>
                <a:latin typeface="Gruppo"/>
              </a:rPr>
              <a:t> `.clone()`</a:t>
            </a:r>
          </a:p>
          <a:p>
            <a:pPr marL="971542" indent="-485771" lvl="1">
              <a:lnSpc>
                <a:spcPts val="4679"/>
              </a:lnSpc>
              <a:buFont typeface="Arial"/>
              <a:buChar char="•"/>
            </a:pPr>
            <a:r>
              <a:rPr lang="en-US" sz="4499">
                <a:solidFill>
                  <a:srgbClr val="FFFFFF"/>
                </a:solidFill>
                <a:latin typeface="Gruppo"/>
              </a:rPr>
              <a:t> `</a:t>
            </a:r>
            <a:r>
              <a:rPr lang="en-US" sz="4499">
                <a:solidFill>
                  <a:srgbClr val="FFFFFF"/>
                </a:solidFill>
                <a:latin typeface="Gruppo"/>
              </a:rPr>
              <a:t>.copy(source: Camera, recursive: Boolean)`</a:t>
            </a:r>
          </a:p>
          <a:p>
            <a:pPr marL="971542" indent="-485771" lvl="1">
              <a:lnSpc>
                <a:spcPts val="4679"/>
              </a:lnSpc>
              <a:buFont typeface="Arial"/>
              <a:buChar char="•"/>
            </a:pPr>
            <a:r>
              <a:rPr lang="en-US" sz="4499">
                <a:solidFill>
                  <a:srgbClr val="FFFFFF"/>
                </a:solidFill>
                <a:latin typeface="Gruppo"/>
              </a:rPr>
              <a:t> `</a:t>
            </a:r>
            <a:r>
              <a:rPr lang="en-US" sz="4499">
                <a:solidFill>
                  <a:srgbClr val="FFFFFF"/>
                </a:solidFill>
                <a:latin typeface="Gruppo"/>
              </a:rPr>
              <a:t>.getWorldDirection(target: Vector3)`</a:t>
            </a:r>
          </a:p>
          <a:p>
            <a:pPr>
              <a:lnSpc>
                <a:spcPts val="4679"/>
              </a:lnSpc>
            </a:pPr>
          </a:p>
        </p:txBody>
      </p:sp>
      <p:sp>
        <p:nvSpPr>
          <p:cNvPr name="Freeform 4" id="4"/>
          <p:cNvSpPr/>
          <p:nvPr/>
        </p:nvSpPr>
        <p:spPr>
          <a:xfrm flipH="false" flipV="false" rot="0">
            <a:off x="12437377" y="6037207"/>
            <a:ext cx="5850623" cy="3563561"/>
          </a:xfrm>
          <a:custGeom>
            <a:avLst/>
            <a:gdLst/>
            <a:ahLst/>
            <a:cxnLst/>
            <a:rect r="r" b="b" t="t" l="l"/>
            <a:pathLst>
              <a:path h="3563561" w="5850623">
                <a:moveTo>
                  <a:pt x="0" y="0"/>
                </a:moveTo>
                <a:lnTo>
                  <a:pt x="5850623" y="0"/>
                </a:lnTo>
                <a:lnTo>
                  <a:pt x="5850623" y="3563561"/>
                </a:lnTo>
                <a:lnTo>
                  <a:pt x="0" y="3563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3338" t="10123" r="0" b="0"/>
          <a:stretch>
            <a:fillRect/>
          </a:stretch>
        </p:blipFill>
        <p:spPr>
          <a:xfrm flipH="false" flipV="false" rot="0">
            <a:off x="3153612" y="2097251"/>
            <a:ext cx="12016999" cy="7396492"/>
          </a:xfrm>
          <a:prstGeom prst="rect">
            <a:avLst/>
          </a:prstGeom>
        </p:spPr>
      </p:pic>
      <p:sp>
        <p:nvSpPr>
          <p:cNvPr name="TextBox 3" id="3"/>
          <p:cNvSpPr txBox="true"/>
          <p:nvPr/>
        </p:nvSpPr>
        <p:spPr>
          <a:xfrm rot="0">
            <a:off x="2196937" y="770834"/>
            <a:ext cx="13894126" cy="1003311"/>
          </a:xfrm>
          <a:prstGeom prst="rect">
            <a:avLst/>
          </a:prstGeom>
        </p:spPr>
        <p:txBody>
          <a:bodyPr anchor="t" rtlCol="false" tIns="0" lIns="0" bIns="0" rIns="0">
            <a:spAutoFit/>
          </a:bodyPr>
          <a:lstStyle/>
          <a:p>
            <a:pPr algn="ctr">
              <a:lnSpc>
                <a:spcPts val="7709"/>
              </a:lnSpc>
            </a:pPr>
            <a:r>
              <a:rPr lang="en-US" sz="6945">
                <a:solidFill>
                  <a:srgbClr val="FFFFFF"/>
                </a:solidFill>
                <a:latin typeface="Cosmic Octo Medium"/>
              </a:rPr>
              <a:t>Implementasi camera</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82" y="1565760"/>
            <a:ext cx="8924069" cy="7155480"/>
          </a:xfrm>
          <a:custGeom>
            <a:avLst/>
            <a:gdLst/>
            <a:ahLst/>
            <a:cxnLst/>
            <a:rect r="r" b="b" t="t" l="l"/>
            <a:pathLst>
              <a:path h="7155480" w="8924069">
                <a:moveTo>
                  <a:pt x="0" y="0"/>
                </a:moveTo>
                <a:lnTo>
                  <a:pt x="8924068" y="0"/>
                </a:lnTo>
                <a:lnTo>
                  <a:pt x="8924068" y="7155480"/>
                </a:lnTo>
                <a:lnTo>
                  <a:pt x="0" y="7155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571" y="1632435"/>
            <a:ext cx="8683287" cy="2530332"/>
          </a:xfrm>
          <a:prstGeom prst="rect">
            <a:avLst/>
          </a:prstGeom>
        </p:spPr>
        <p:txBody>
          <a:bodyPr anchor="t" rtlCol="false" tIns="0" lIns="0" bIns="0" rIns="0">
            <a:spAutoFit/>
          </a:bodyPr>
          <a:lstStyle/>
          <a:p>
            <a:pPr algn="ctr">
              <a:lnSpc>
                <a:spcPts val="9852"/>
              </a:lnSpc>
            </a:pPr>
            <a:r>
              <a:rPr lang="en-US" sz="8876">
                <a:solidFill>
                  <a:srgbClr val="FFFFFF"/>
                </a:solidFill>
                <a:latin typeface="Cosmic Octo Medium"/>
              </a:rPr>
              <a:t>ARRAY CAMERA</a:t>
            </a:r>
          </a:p>
        </p:txBody>
      </p:sp>
      <p:sp>
        <p:nvSpPr>
          <p:cNvPr name="TextBox 4" id="4"/>
          <p:cNvSpPr txBox="true"/>
          <p:nvPr/>
        </p:nvSpPr>
        <p:spPr>
          <a:xfrm rot="0">
            <a:off x="1100809" y="4582455"/>
            <a:ext cx="9602811" cy="4138785"/>
          </a:xfrm>
          <a:prstGeom prst="rect">
            <a:avLst/>
          </a:prstGeom>
        </p:spPr>
        <p:txBody>
          <a:bodyPr anchor="t" rtlCol="false" tIns="0" lIns="0" bIns="0" rIns="0">
            <a:spAutoFit/>
          </a:bodyPr>
          <a:lstStyle/>
          <a:p>
            <a:pPr algn="ctr">
              <a:lnSpc>
                <a:spcPts val="3665"/>
              </a:lnSpc>
            </a:pPr>
            <a:r>
              <a:rPr lang="en-US" sz="3524">
                <a:solidFill>
                  <a:srgbClr val="FFFFFF"/>
                </a:solidFill>
                <a:latin typeface="Gruppo"/>
              </a:rPr>
              <a:t>ArrayCamera dalam Three.js digunakan untuk merender adegan dengan beberapa kamera yang sudah diatur sebelumnya. Setiap ArrayCamera selalu berisi beberapa kamera yang disebut sebagai "kamera-kamera sub." Dalam hal ini, Anda harus menentukan area tampilan yang akan di-render oleh masing-masing kamera sub dengan menggunakan properti yang disebut "viewport."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2854"/>
        </a:solidFill>
      </p:bgPr>
    </p:bg>
    <p:spTree>
      <p:nvGrpSpPr>
        <p:cNvPr id="1" name=""/>
        <p:cNvGrpSpPr/>
        <p:nvPr/>
      </p:nvGrpSpPr>
      <p:grpSpPr>
        <a:xfrm>
          <a:off x="0" y="0"/>
          <a:ext cx="0" cy="0"/>
          <a:chOff x="0" y="0"/>
          <a:chExt cx="0" cy="0"/>
        </a:xfrm>
      </p:grpSpPr>
      <p:sp>
        <p:nvSpPr>
          <p:cNvPr name="Freeform 2" id="2"/>
          <p:cNvSpPr/>
          <p:nvPr/>
        </p:nvSpPr>
        <p:spPr>
          <a:xfrm flipH="false" flipV="false" rot="0">
            <a:off x="7146061" y="3643230"/>
            <a:ext cx="3995878" cy="3000541"/>
          </a:xfrm>
          <a:custGeom>
            <a:avLst/>
            <a:gdLst/>
            <a:ahLst/>
            <a:cxnLst/>
            <a:rect r="r" b="b" t="t" l="l"/>
            <a:pathLst>
              <a:path h="3000541" w="3995878">
                <a:moveTo>
                  <a:pt x="0" y="0"/>
                </a:moveTo>
                <a:lnTo>
                  <a:pt x="3995878" y="0"/>
                </a:lnTo>
                <a:lnTo>
                  <a:pt x="3995878" y="3000540"/>
                </a:lnTo>
                <a:lnTo>
                  <a:pt x="0" y="3000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20223" y="3826469"/>
            <a:ext cx="5081646" cy="1072370"/>
          </a:xfrm>
          <a:prstGeom prst="rect">
            <a:avLst/>
          </a:prstGeom>
        </p:spPr>
        <p:txBody>
          <a:bodyPr anchor="t" rtlCol="false" tIns="0" lIns="0" bIns="0" rIns="0">
            <a:spAutoFit/>
          </a:bodyPr>
          <a:lstStyle/>
          <a:p>
            <a:pPr marL="868805" indent="-434403" lvl="1">
              <a:lnSpc>
                <a:spcPts val="4185"/>
              </a:lnSpc>
              <a:buFont typeface="Arial"/>
              <a:buChar char="•"/>
            </a:pPr>
            <a:r>
              <a:rPr lang="en-US" sz="4024">
                <a:solidFill>
                  <a:srgbClr val="FFFFFF"/>
                </a:solidFill>
                <a:latin typeface="Gruppo"/>
              </a:rPr>
              <a:t> `.cameras`</a:t>
            </a:r>
          </a:p>
          <a:p>
            <a:pPr marL="868805" indent="-434403" lvl="1">
              <a:lnSpc>
                <a:spcPts val="4185"/>
              </a:lnSpc>
              <a:buFont typeface="Arial"/>
              <a:buChar char="•"/>
            </a:pPr>
            <a:r>
              <a:rPr lang="en-US" sz="4024">
                <a:solidFill>
                  <a:srgbClr val="FFFFFF"/>
                </a:solidFill>
                <a:latin typeface="Gruppo"/>
              </a:rPr>
              <a:t> `.isArrayCamera`</a:t>
            </a:r>
          </a:p>
        </p:txBody>
      </p:sp>
      <p:sp>
        <p:nvSpPr>
          <p:cNvPr name="TextBox 4" id="4"/>
          <p:cNvSpPr txBox="true"/>
          <p:nvPr/>
        </p:nvSpPr>
        <p:spPr>
          <a:xfrm rot="0">
            <a:off x="10767142" y="2349568"/>
            <a:ext cx="6334727" cy="792474"/>
          </a:xfrm>
          <a:prstGeom prst="rect">
            <a:avLst/>
          </a:prstGeom>
        </p:spPr>
        <p:txBody>
          <a:bodyPr anchor="t" rtlCol="false" tIns="0" lIns="0" bIns="0" rIns="0">
            <a:spAutoFit/>
          </a:bodyPr>
          <a:lstStyle/>
          <a:p>
            <a:pPr algn="ctr">
              <a:lnSpc>
                <a:spcPts val="6178"/>
              </a:lnSpc>
            </a:pPr>
            <a:r>
              <a:rPr lang="en-US" sz="5566">
                <a:solidFill>
                  <a:srgbClr val="FFFFFF"/>
                </a:solidFill>
                <a:latin typeface="Cosmic Octo"/>
              </a:rPr>
              <a:t>PROPERTIES</a:t>
            </a:r>
          </a:p>
        </p:txBody>
      </p:sp>
      <p:sp>
        <p:nvSpPr>
          <p:cNvPr name="TextBox 5" id="5"/>
          <p:cNvSpPr txBox="true"/>
          <p:nvPr/>
        </p:nvSpPr>
        <p:spPr>
          <a:xfrm rot="0">
            <a:off x="1028700" y="2349568"/>
            <a:ext cx="6492158" cy="792474"/>
          </a:xfrm>
          <a:prstGeom prst="rect">
            <a:avLst/>
          </a:prstGeom>
        </p:spPr>
        <p:txBody>
          <a:bodyPr anchor="t" rtlCol="false" tIns="0" lIns="0" bIns="0" rIns="0">
            <a:spAutoFit/>
          </a:bodyPr>
          <a:lstStyle/>
          <a:p>
            <a:pPr algn="ctr">
              <a:lnSpc>
                <a:spcPts val="6178"/>
              </a:lnSpc>
            </a:pPr>
            <a:r>
              <a:rPr lang="en-US" sz="5566">
                <a:solidFill>
                  <a:srgbClr val="FFFFFF"/>
                </a:solidFill>
                <a:latin typeface="Cosmic Octo"/>
              </a:rPr>
              <a:t>ConStructor</a:t>
            </a:r>
          </a:p>
        </p:txBody>
      </p:sp>
      <p:sp>
        <p:nvSpPr>
          <p:cNvPr name="TextBox 6" id="6"/>
          <p:cNvSpPr txBox="true"/>
          <p:nvPr/>
        </p:nvSpPr>
        <p:spPr>
          <a:xfrm rot="0">
            <a:off x="1975107" y="4381704"/>
            <a:ext cx="4756776" cy="2767185"/>
          </a:xfrm>
          <a:prstGeom prst="rect">
            <a:avLst/>
          </a:prstGeom>
        </p:spPr>
        <p:txBody>
          <a:bodyPr anchor="t" rtlCol="false" tIns="0" lIns="0" bIns="0" rIns="0">
            <a:spAutoFit/>
          </a:bodyPr>
          <a:lstStyle/>
          <a:p>
            <a:pPr algn="ctr">
              <a:lnSpc>
                <a:spcPts val="3665"/>
              </a:lnSpc>
            </a:pPr>
            <a:r>
              <a:rPr lang="en-US" sz="3524">
                <a:solidFill>
                  <a:srgbClr val="FFFFFF"/>
                </a:solidFill>
                <a:latin typeface="Gruppo"/>
              </a:rPr>
              <a:t>Untuk membuat ArrayCamera,  perlu memberikan sebuah array dari kamera-kamera sub sebagai parameter konstruktor.</a:t>
            </a:r>
          </a:p>
        </p:txBody>
      </p:sp>
      <p:sp>
        <p:nvSpPr>
          <p:cNvPr name="TextBox 7" id="7"/>
          <p:cNvSpPr txBox="true"/>
          <p:nvPr/>
        </p:nvSpPr>
        <p:spPr>
          <a:xfrm rot="0">
            <a:off x="11141939" y="5575114"/>
            <a:ext cx="6334727" cy="792474"/>
          </a:xfrm>
          <a:prstGeom prst="rect">
            <a:avLst/>
          </a:prstGeom>
        </p:spPr>
        <p:txBody>
          <a:bodyPr anchor="t" rtlCol="false" tIns="0" lIns="0" bIns="0" rIns="0">
            <a:spAutoFit/>
          </a:bodyPr>
          <a:lstStyle/>
          <a:p>
            <a:pPr algn="ctr">
              <a:lnSpc>
                <a:spcPts val="6178"/>
              </a:lnSpc>
            </a:pPr>
            <a:r>
              <a:rPr lang="en-US" sz="5566">
                <a:solidFill>
                  <a:srgbClr val="FFFFFF"/>
                </a:solidFill>
                <a:latin typeface="Cosmic Octo"/>
              </a:rPr>
              <a:t>METHODS</a:t>
            </a:r>
          </a:p>
        </p:txBody>
      </p:sp>
      <p:sp>
        <p:nvSpPr>
          <p:cNvPr name="TextBox 8" id="8"/>
          <p:cNvSpPr txBox="true"/>
          <p:nvPr/>
        </p:nvSpPr>
        <p:spPr>
          <a:xfrm rot="0">
            <a:off x="10844252" y="6691395"/>
            <a:ext cx="6930100" cy="2767185"/>
          </a:xfrm>
          <a:prstGeom prst="rect">
            <a:avLst/>
          </a:prstGeom>
        </p:spPr>
        <p:txBody>
          <a:bodyPr anchor="t" rtlCol="false" tIns="0" lIns="0" bIns="0" rIns="0">
            <a:spAutoFit/>
          </a:bodyPr>
          <a:lstStyle/>
          <a:p>
            <a:pPr algn="ctr">
              <a:lnSpc>
                <a:spcPts val="3665"/>
              </a:lnSpc>
            </a:pPr>
            <a:r>
              <a:rPr lang="en-US" sz="3524">
                <a:solidFill>
                  <a:srgbClr val="FFFFFF"/>
                </a:solidFill>
                <a:latin typeface="Gruppo"/>
              </a:rPr>
              <a:t>ArrayCamera juga memiliki method yang biasa digunakan dalam class PerspectiveCamera dasar, yang berguna dalam mengelola sub camera.</a:t>
            </a:r>
          </a:p>
          <a:p>
            <a:pPr algn="ctr">
              <a:lnSpc>
                <a:spcPts val="366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DAFv19RlLQc</dc:identifier>
  <dcterms:modified xsi:type="dcterms:W3CDTF">2011-08-01T06:04:30Z</dcterms:modified>
  <cp:revision>1</cp:revision>
  <dc:title>Blue and Yellow Introduction to Media and Information Literacy Presentation</dc:title>
</cp:coreProperties>
</file>